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626"/>
    <a:srgbClr val="8A8A8A"/>
    <a:srgbClr val="1F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ზღვარი</c:v>
                </c:pt>
              </c:strCache>
            </c:strRef>
          </c:tx>
          <c:spPr>
            <a:solidFill>
              <a:srgbClr val="1F65BD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dPt>
            <c:idx val="0"/>
            <c:bubble3D val="0"/>
            <c:spPr>
              <a:solidFill>
                <a:srgbClr val="1F65BD">
                  <a:alpha val="6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2-439C-48B5-A7E8-258A9D7FD5EE}"/>
              </c:ext>
            </c:extLst>
          </c:dPt>
          <c:dPt>
            <c:idx val="1"/>
            <c:bubble3D val="0"/>
            <c:spPr>
              <a:solidFill>
                <a:srgbClr val="D22626">
                  <a:alpha val="6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1-439C-48B5-A7E8-258A9D7FD5EE}"/>
              </c:ext>
            </c:extLst>
          </c:dPt>
          <c:dLbls>
            <c:dLbl>
              <c:idx val="0"/>
              <c:layout>
                <c:manualLayout>
                  <c:x val="-0.10651375527066134"/>
                  <c:y val="-0.259210447036825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9C-48B5-A7E8-258A9D7FD5EE}"/>
                </c:ext>
              </c:extLst>
            </c:dLbl>
            <c:dLbl>
              <c:idx val="1"/>
              <c:layout>
                <c:manualLayout>
                  <c:x val="8.1884923597630777E-2"/>
                  <c:y val="8.2922659590034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9C-48B5-A7E8-258A9D7FD5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კონკურსში მონაწილეობას აგრძელებს</c:v>
                </c:pt>
                <c:pt idx="1">
                  <c:v>მინიმალური კომპეტენციის ზღვარი ვერ გადალახა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87.1</c:v>
                </c:pt>
                <c:pt idx="1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9C-48B5-A7E8-258A9D7FD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>
          <a:glow rad="63500">
            <a:schemeClr val="accent1">
              <a:satMod val="175000"/>
              <a:alpha val="40000"/>
            </a:schemeClr>
          </a:glow>
        </a:effectLst>
      </c:spPr>
    </c:plotArea>
    <c:legend>
      <c:legendPos val="b"/>
      <c:layout>
        <c:manualLayout>
          <c:xMode val="edge"/>
          <c:yMode val="edge"/>
          <c:x val="0.18728588493781864"/>
          <c:y val="0.73332393137097163"/>
          <c:w val="0.75636798993152587"/>
          <c:h val="0.16156610208544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>
      <a:softEdge rad="101600"/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200" y="1600200"/>
            <a:ext cx="518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9D9FB-96B8-45C8-93D8-6BA806D755C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65E95-B76F-4744-AA20-6A5D64610B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4582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ე</a:t>
            </a:r>
            <a:r>
              <a:rPr lang="ka-GE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რთიანი ეროვნული </a:t>
            </a:r>
            <a:r>
              <a:rPr lang="ka-GE" sz="4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გამოცდები</a:t>
            </a:r>
          </a:p>
          <a:p>
            <a:pPr algn="ctr"/>
            <a:endParaRPr lang="en-US" sz="15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ka-GE" sz="4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201</a:t>
            </a:r>
            <a:r>
              <a:rPr lang="en-US" sz="4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  <a:endParaRPr lang="en-US" sz="42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2514600"/>
            <a:ext cx="3377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3200" b="1" dirty="0" smtClean="0">
                <a:solidFill>
                  <a:srgbClr val="C00000"/>
                </a:solidFill>
                <a:latin typeface="+mj-lt"/>
              </a:rPr>
              <a:t>ზოგადი უნარები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914" y="5894997"/>
            <a:ext cx="1105086" cy="9630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62292"/>
            <a:ext cx="4136069" cy="369332"/>
          </a:xfrm>
          <a:prstGeom prst="rect">
            <a:avLst/>
          </a:prstGeom>
          <a:solidFill>
            <a:srgbClr val="8A8A8A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პ</a:t>
            </a:r>
            <a:r>
              <a:rPr lang="ka-GE" b="1" dirty="0">
                <a:solidFill>
                  <a:schemeClr val="bg1"/>
                </a:solidFill>
                <a:latin typeface="+mj-lt"/>
              </a:rPr>
              <a:t>ირველადი სტატისტიკური </a:t>
            </a:r>
            <a:r>
              <a:rPr lang="ka-GE" b="1" dirty="0" smtClean="0">
                <a:solidFill>
                  <a:schemeClr val="bg1"/>
                </a:solidFill>
                <a:latin typeface="+mj-lt"/>
              </a:rPr>
              <a:t>ანალიზი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0"/>
            <a:ext cx="5181600" cy="1143000"/>
          </a:xfrm>
        </p:spPr>
        <p:txBody>
          <a:bodyPr/>
          <a:lstStyle/>
          <a:p>
            <a:r>
              <a:rPr lang="ka-GE" b="1" dirty="0" smtClean="0">
                <a:solidFill>
                  <a:srgbClr val="C00000"/>
                </a:solidFill>
              </a:rPr>
              <a:t>ზოგადი უნარები</a:t>
            </a:r>
            <a:endParaRPr lang="en-US" dirty="0"/>
          </a:p>
        </p:txBody>
      </p:sp>
      <p:sp>
        <p:nvSpPr>
          <p:cNvPr id="8" name="TextBox 34"/>
          <p:cNvSpPr txBox="1">
            <a:spLocks noChangeArrowheads="1"/>
          </p:cNvSpPr>
          <p:nvPr/>
        </p:nvSpPr>
        <p:spPr bwMode="auto">
          <a:xfrm>
            <a:off x="3217977" y="4412106"/>
            <a:ext cx="501162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ka-GE" sz="1200" dirty="0" smtClean="0"/>
              <a:t>*  ტესტის </a:t>
            </a:r>
            <a:r>
              <a:rPr lang="ka-GE" sz="1200" dirty="0"/>
              <a:t>საშუალო სირთულე </a:t>
            </a:r>
            <a:r>
              <a:rPr lang="ka-GE" sz="1200" dirty="0" smtClean="0"/>
              <a:t>– </a:t>
            </a:r>
            <a:r>
              <a:rPr lang="ka-GE" sz="1200" dirty="0"/>
              <a:t>ტესტის საშუალო ქულა გაყოფილი ტესტის მაქსიმალურ ქულაზე და გამრავლებული </a:t>
            </a:r>
            <a:r>
              <a:rPr lang="ka-GE" sz="1200" dirty="0" smtClean="0"/>
              <a:t>100-ზე.</a:t>
            </a:r>
            <a:endParaRPr lang="en-US" sz="1200" dirty="0" smtClean="0"/>
          </a:p>
          <a:p>
            <a:pPr marL="87313" indent="-87313" algn="just">
              <a:lnSpc>
                <a:spcPts val="1400"/>
              </a:lnSpc>
              <a:spcBef>
                <a:spcPts val="1200"/>
              </a:spcBef>
            </a:pPr>
            <a:r>
              <a:rPr lang="en-US" sz="1200" dirty="0" smtClean="0"/>
              <a:t>** </a:t>
            </a:r>
            <a:r>
              <a:rPr lang="ka-GE" sz="1200" dirty="0" smtClean="0"/>
              <a:t>ტესტის მაქსიმალური ქულა არის 80.</a:t>
            </a:r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914" y="5894997"/>
            <a:ext cx="1105086" cy="9630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88668"/>
            <a:ext cx="4136069" cy="369332"/>
          </a:xfrm>
          <a:prstGeom prst="rect">
            <a:avLst/>
          </a:prstGeom>
          <a:solidFill>
            <a:srgbClr val="8A8A8A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aza Mtavruli" pitchFamily="34" charset="0"/>
              </a:rPr>
              <a:t>პ</a:t>
            </a:r>
            <a:r>
              <a:rPr lang="ka-GE" b="1" dirty="0">
                <a:solidFill>
                  <a:schemeClr val="bg1"/>
                </a:solidFill>
                <a:latin typeface="Avaza Mtavruli" pitchFamily="34" charset="0"/>
              </a:rPr>
              <a:t>ირველადი სტატისტიკური </a:t>
            </a:r>
            <a:r>
              <a:rPr lang="ka-GE" b="1" dirty="0" smtClean="0">
                <a:solidFill>
                  <a:schemeClr val="bg1"/>
                </a:solidFill>
                <a:latin typeface="Avaza Mtavruli" pitchFamily="34" charset="0"/>
              </a:rPr>
              <a:t>ანალიზი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991665"/>
              </p:ext>
            </p:extLst>
          </p:nvPr>
        </p:nvGraphicFramePr>
        <p:xfrm>
          <a:off x="762000" y="1052207"/>
          <a:ext cx="8153402" cy="325550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0294">
                  <a:extLst>
                    <a:ext uri="{9D8B030D-6E8A-4147-A177-3AD203B41FA5}">
                      <a16:colId xmlns:a16="http://schemas.microsoft.com/office/drawing/2014/main" val="2143197950"/>
                    </a:ext>
                  </a:extLst>
                </a:gridCol>
                <a:gridCol w="1530777">
                  <a:extLst>
                    <a:ext uri="{9D8B030D-6E8A-4147-A177-3AD203B41FA5}">
                      <a16:colId xmlns:a16="http://schemas.microsoft.com/office/drawing/2014/main" val="916799128"/>
                    </a:ext>
                  </a:extLst>
                </a:gridCol>
                <a:gridCol w="1530777">
                  <a:extLst>
                    <a:ext uri="{9D8B030D-6E8A-4147-A177-3AD203B41FA5}">
                      <a16:colId xmlns:a16="http://schemas.microsoft.com/office/drawing/2014/main" val="2076270570"/>
                    </a:ext>
                  </a:extLst>
                </a:gridCol>
                <a:gridCol w="1530777">
                  <a:extLst>
                    <a:ext uri="{9D8B030D-6E8A-4147-A177-3AD203B41FA5}">
                      <a16:colId xmlns:a16="http://schemas.microsoft.com/office/drawing/2014/main" val="3504988037"/>
                    </a:ext>
                  </a:extLst>
                </a:gridCol>
                <a:gridCol w="1530777">
                  <a:extLst>
                    <a:ext uri="{9D8B030D-6E8A-4147-A177-3AD203B41FA5}">
                      <a16:colId xmlns:a16="http://schemas.microsoft.com/office/drawing/2014/main" val="3530089539"/>
                    </a:ext>
                  </a:extLst>
                </a:gridCol>
              </a:tblGrid>
              <a:tr h="357187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4" marR="5414" marT="5414" marB="0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smtClean="0">
                          <a:effectLst/>
                        </a:rPr>
                        <a:t>ქ</a:t>
                      </a:r>
                      <a:r>
                        <a:rPr lang="ka-GE" sz="1400" u="none" strike="noStrike" dirty="0" smtClean="0">
                          <a:effectLst/>
                        </a:rPr>
                        <a:t>ართული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398923346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I  </a:t>
                      </a:r>
                      <a:r>
                        <a:rPr lang="ka-GE" sz="1400" u="none" strike="noStrike" dirty="0">
                          <a:effectLst/>
                        </a:rPr>
                        <a:t>ვარიანტი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II </a:t>
                      </a:r>
                      <a:r>
                        <a:rPr lang="ka-GE" sz="1400" u="none" strike="noStrike" dirty="0">
                          <a:effectLst/>
                        </a:rPr>
                        <a:t>ვარიანტი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III </a:t>
                      </a:r>
                      <a:r>
                        <a:rPr lang="ka-GE" sz="1400" u="none" strike="noStrike" dirty="0">
                          <a:effectLst/>
                        </a:rPr>
                        <a:t>ვარიანტი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IV </a:t>
                      </a:r>
                      <a:r>
                        <a:rPr lang="ka-GE" sz="1400" u="none" strike="noStrike" dirty="0">
                          <a:effectLst/>
                        </a:rPr>
                        <a:t>ვარიანტი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64472849"/>
                  </a:ext>
                </a:extLst>
              </a:tr>
              <a:tr h="591889">
                <a:tc>
                  <a:txBody>
                    <a:bodyPr/>
                    <a:lstStyle/>
                    <a:p>
                      <a:pPr algn="l" rtl="0" fontAlgn="ctr"/>
                      <a:r>
                        <a:rPr lang="ka-GE" sz="1400" u="none" strike="noStrike" dirty="0" smtClean="0">
                          <a:effectLst/>
                        </a:rPr>
                        <a:t>აბიტურიენტთა </a:t>
                      </a:r>
                      <a:r>
                        <a:rPr lang="ka-GE" sz="1400" u="none" strike="noStrike" dirty="0">
                          <a:effectLst/>
                        </a:rPr>
                        <a:t>რაოდენობა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8724" marR="5414" marT="54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</a:rPr>
                        <a:t>6214</a:t>
                      </a:r>
                      <a:endParaRPr lang="en-US" sz="14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</a:rPr>
                        <a:t>9477</a:t>
                      </a:r>
                      <a:endParaRPr lang="en-US" sz="14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</a:rPr>
                        <a:t>9992</a:t>
                      </a:r>
                      <a:endParaRPr lang="en-US" sz="14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</a:rPr>
                        <a:t>9757</a:t>
                      </a:r>
                      <a:endParaRPr lang="en-US" sz="14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3690952964"/>
                  </a:ext>
                </a:extLst>
              </a:tr>
              <a:tr h="337744">
                <a:tc>
                  <a:txBody>
                    <a:bodyPr/>
                    <a:lstStyle/>
                    <a:p>
                      <a:pPr algn="l" rtl="0" fontAlgn="ctr"/>
                      <a:r>
                        <a:rPr lang="ka-GE" sz="1400" u="none" strike="noStrike" dirty="0">
                          <a:effectLst/>
                        </a:rPr>
                        <a:t>საშუალო ქულა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872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35.77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41.58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36.35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38.10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2934798394"/>
                  </a:ext>
                </a:extLst>
              </a:tr>
              <a:tr h="421345">
                <a:tc>
                  <a:txBody>
                    <a:bodyPr/>
                    <a:lstStyle/>
                    <a:p>
                      <a:pPr algn="l" rtl="0" fontAlgn="ctr"/>
                      <a:r>
                        <a:rPr lang="ka-GE" sz="1400" u="none" strike="noStrike" dirty="0">
                          <a:effectLst/>
                        </a:rPr>
                        <a:t>საშუალო სირთულე*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872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44.71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51.97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45.44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47.63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2303789092"/>
                  </a:ext>
                </a:extLst>
              </a:tr>
              <a:tr h="1090144">
                <a:tc>
                  <a:txBody>
                    <a:bodyPr/>
                    <a:lstStyle/>
                    <a:p>
                      <a:pPr algn="l" rtl="0" fontAlgn="ctr"/>
                      <a:r>
                        <a:rPr lang="ka-GE" sz="1400" u="none" strike="noStrike" dirty="0">
                          <a:effectLst/>
                        </a:rPr>
                        <a:t>გამოცდაზე დაფიქსირებული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  <a:p>
                      <a:pPr algn="l" rtl="0" fontAlgn="ctr"/>
                      <a:r>
                        <a:rPr lang="ka-GE" sz="1400" u="none" strike="noStrike" dirty="0">
                          <a:effectLst/>
                        </a:rPr>
                        <a:t>მაქსიმალური ქულა**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872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77 </a:t>
                      </a:r>
                    </a:p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(4)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78 </a:t>
                      </a:r>
                    </a:p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(5)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79 </a:t>
                      </a:r>
                    </a:p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79 </a:t>
                      </a:r>
                    </a:p>
                    <a:p>
                      <a:pPr algn="ctr" rtl="0" fontAlgn="ctr"/>
                      <a:r>
                        <a:rPr lang="ka-GE" sz="1400" u="none" strike="noStrike" dirty="0" smtClean="0">
                          <a:effectLst/>
                        </a:rPr>
                        <a:t>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1729267607"/>
                  </a:ext>
                </a:extLst>
              </a:tr>
            </a:tbl>
          </a:graphicData>
        </a:graphic>
      </p:graphicFrame>
      <p:sp>
        <p:nvSpPr>
          <p:cNvPr id="9" name="TextBox 34"/>
          <p:cNvSpPr txBox="1">
            <a:spLocks noChangeArrowheads="1"/>
          </p:cNvSpPr>
          <p:nvPr/>
        </p:nvSpPr>
        <p:spPr bwMode="auto">
          <a:xfrm>
            <a:off x="3185738" y="5204083"/>
            <a:ext cx="51200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ka-GE" sz="1200" dirty="0" smtClean="0">
                <a:latin typeface="Arial" charset="0"/>
              </a:rPr>
              <a:t>ტესტის </a:t>
            </a:r>
            <a:r>
              <a:rPr lang="ka-GE" sz="1200" dirty="0" smtClean="0">
                <a:latin typeface="Sylfaen" pitchFamily="18" charset="0"/>
              </a:rPr>
              <a:t> </a:t>
            </a:r>
            <a:r>
              <a:rPr lang="en-US" sz="1200" dirty="0" smtClean="0">
                <a:latin typeface="Sylfaen" pitchFamily="18" charset="0"/>
              </a:rPr>
              <a:t>I </a:t>
            </a:r>
            <a:r>
              <a:rPr lang="ka-GE" sz="1200" dirty="0" smtClean="0">
                <a:latin typeface="Arial" charset="0"/>
              </a:rPr>
              <a:t>ვარიანტი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ka-GE" sz="1200" dirty="0" smtClean="0">
                <a:latin typeface="Arial" charset="0"/>
              </a:rPr>
              <a:t>მომზადდა აზერბაიჯანულ, </a:t>
            </a:r>
            <a:r>
              <a:rPr lang="ka-GE" sz="1200" dirty="0" smtClean="0">
                <a:latin typeface="Arial" charset="0"/>
              </a:rPr>
              <a:t>სომხუ</a:t>
            </a:r>
            <a:r>
              <a:rPr lang="ka-GE" sz="1200" dirty="0">
                <a:latin typeface="Arial" charset="0"/>
              </a:rPr>
              <a:t>რ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ka-GE" sz="1200" dirty="0" smtClean="0">
                <a:latin typeface="Arial" charset="0"/>
              </a:rPr>
              <a:t>და რუსულ ენებზე. ტესტი ამ ენებზე შეასრულა 3018-მა აბიტურიენტმა. </a:t>
            </a:r>
            <a:r>
              <a:rPr lang="ka-GE" sz="1200" u="sng" dirty="0" smtClean="0">
                <a:latin typeface="Arial" charset="0"/>
              </a:rPr>
              <a:t>პრეზენტაციაში წარმოდგენილია მხოლოდ ქართულენოვანი ვერსიის სტატისტიკური ანალიზი</a:t>
            </a:r>
            <a:r>
              <a:rPr lang="ka-GE" sz="1200" dirty="0" smtClean="0">
                <a:latin typeface="Arial" charset="0"/>
              </a:rPr>
              <a:t>.</a:t>
            </a:r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036638"/>
          </a:xfrm>
        </p:spPr>
        <p:txBody>
          <a:bodyPr>
            <a:normAutofit/>
          </a:bodyPr>
          <a:lstStyle/>
          <a:p>
            <a:pPr lvl="0"/>
            <a:r>
              <a:rPr lang="ka-GE" sz="2500" b="1" dirty="0">
                <a:solidFill>
                  <a:srgbClr val="002060"/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r>
              <a:rPr lang="ru-RU" sz="2500" b="1" dirty="0">
                <a:solidFill>
                  <a:srgbClr val="002060"/>
                </a:solidFill>
                <a:latin typeface="Avaza Mtavruli" pitchFamily="34" charset="0"/>
              </a:rPr>
              <a:t/>
            </a:r>
            <a:br>
              <a:rPr lang="ru-RU" sz="2500" b="1" dirty="0">
                <a:solidFill>
                  <a:srgbClr val="002060"/>
                </a:solidFill>
                <a:latin typeface="Avaza Mtavruli" pitchFamily="34" charset="0"/>
              </a:rPr>
            </a:br>
            <a:endParaRPr 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914" y="5894997"/>
            <a:ext cx="1105086" cy="9630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488668"/>
            <a:ext cx="4136069" cy="369332"/>
          </a:xfrm>
          <a:prstGeom prst="rect">
            <a:avLst/>
          </a:prstGeom>
          <a:solidFill>
            <a:srgbClr val="8A8A8A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aza Mtavruli" pitchFamily="34" charset="0"/>
              </a:rPr>
              <a:t>პ</a:t>
            </a:r>
            <a:r>
              <a:rPr lang="ka-GE" b="1" dirty="0">
                <a:solidFill>
                  <a:schemeClr val="bg1"/>
                </a:solidFill>
                <a:latin typeface="Avaza Mtavruli" pitchFamily="34" charset="0"/>
              </a:rPr>
              <a:t>ირველადი სტატისტიკური </a:t>
            </a:r>
            <a:r>
              <a:rPr lang="ka-GE" b="1" dirty="0" smtClean="0">
                <a:solidFill>
                  <a:schemeClr val="bg1"/>
                </a:solidFill>
                <a:latin typeface="Avaza Mtavruli" pitchFamily="34" charset="0"/>
              </a:rPr>
              <a:t>ანალიზი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19"/>
          <p:cNvSpPr txBox="1">
            <a:spLocks noChangeArrowheads="1"/>
          </p:cNvSpPr>
          <p:nvPr/>
        </p:nvSpPr>
        <p:spPr bwMode="auto">
          <a:xfrm>
            <a:off x="5791200" y="980728"/>
            <a:ext cx="241176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a-GE" b="1" dirty="0" smtClean="0">
                <a:solidFill>
                  <a:srgbClr val="C00000"/>
                </a:solidFill>
                <a:latin typeface="Sylfaen" pitchFamily="18" charset="0"/>
                <a:ea typeface="+mj-ea"/>
                <a:cs typeface="+mj-cs"/>
              </a:rPr>
              <a:t>ზოგადი უნარები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ylfaen" pitchFamily="18" charset="0"/>
              <a:ea typeface="+mj-ea"/>
              <a:cs typeface="+mj-cs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600936659"/>
              </p:ext>
            </p:extLst>
          </p:nvPr>
        </p:nvGraphicFramePr>
        <p:xfrm>
          <a:off x="-291480" y="899319"/>
          <a:ext cx="5625480" cy="3020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0" y="1781887"/>
            <a:ext cx="3634468" cy="1330973"/>
          </a:xfrm>
          <a:prstGeom prst="roundRect">
            <a:avLst/>
          </a:prstGeom>
          <a:solidFill>
            <a:srgbClr val="265599">
              <a:alpha val="68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>
            <a:spAutoFit/>
          </a:bodyPr>
          <a:lstStyle/>
          <a:p>
            <a:pPr>
              <a:defRPr/>
            </a:pP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ზოგადი უნარების ოთხივე ვარიანტში</a:t>
            </a:r>
            <a:r>
              <a:rPr lang="en-US" sz="1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მინიმალური კომპეტენციის ზღვარი გადალახა აბიტურიენტთა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87</a:t>
            </a: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,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%-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მა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TextBox 34"/>
          <p:cNvSpPr txBox="1">
            <a:spLocks noChangeArrowheads="1"/>
          </p:cNvSpPr>
          <p:nvPr/>
        </p:nvSpPr>
        <p:spPr bwMode="auto">
          <a:xfrm>
            <a:off x="3407647" y="5232611"/>
            <a:ext cx="5375031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dirty="0" smtClean="0">
                <a:latin typeface="Arial" charset="0"/>
              </a:rPr>
              <a:t>* </a:t>
            </a:r>
            <a:r>
              <a:rPr lang="ka-GE" sz="1200" dirty="0">
                <a:latin typeface="Arial" charset="0"/>
              </a:rPr>
              <a:t>მინიმალური კომპეტენციის ზღვარი - გამსვლელი ქულა </a:t>
            </a:r>
            <a:r>
              <a:rPr lang="en-US" sz="1200" dirty="0" smtClean="0">
                <a:latin typeface="Arial" charset="0"/>
              </a:rPr>
              <a:t>I</a:t>
            </a:r>
            <a:r>
              <a:rPr lang="ka-GE" sz="1200" dirty="0" smtClean="0">
                <a:latin typeface="Arial" charset="0"/>
              </a:rPr>
              <a:t> და </a:t>
            </a:r>
            <a:r>
              <a:rPr lang="en-US" sz="1200" dirty="0" smtClean="0">
                <a:latin typeface="Arial" charset="0"/>
              </a:rPr>
              <a:t>III </a:t>
            </a:r>
            <a:r>
              <a:rPr lang="ka-GE" sz="1200" dirty="0">
                <a:latin typeface="Arial" charset="0"/>
              </a:rPr>
              <a:t>ვარიანტებში - </a:t>
            </a:r>
            <a:r>
              <a:rPr lang="ka-GE" sz="1200" dirty="0" smtClean="0">
                <a:latin typeface="Arial" charset="0"/>
              </a:rPr>
              <a:t>22 ქულა,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II</a:t>
            </a:r>
            <a:r>
              <a:rPr lang="ka-GE" sz="1200" dirty="0" smtClean="0">
                <a:latin typeface="Arial" charset="0"/>
              </a:rPr>
              <a:t> და </a:t>
            </a:r>
            <a:r>
              <a:rPr lang="en-US" sz="1200" dirty="0" smtClean="0">
                <a:latin typeface="Arial" charset="0"/>
              </a:rPr>
              <a:t>IV </a:t>
            </a:r>
            <a:r>
              <a:rPr lang="ka-GE" sz="1200" dirty="0" smtClean="0">
                <a:latin typeface="Arial" charset="0"/>
              </a:rPr>
              <a:t>ვარიანტში </a:t>
            </a:r>
            <a:r>
              <a:rPr lang="ka-GE" sz="1200" dirty="0">
                <a:latin typeface="Arial" charset="0"/>
              </a:rPr>
              <a:t>- </a:t>
            </a:r>
            <a:r>
              <a:rPr lang="ka-GE" sz="1200" dirty="0" smtClean="0">
                <a:latin typeface="Arial" charset="0"/>
              </a:rPr>
              <a:t>24 ქულა.</a:t>
            </a:r>
            <a:endParaRPr lang="en-US" sz="1200" dirty="0" smtClean="0"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697074"/>
              </p:ext>
            </p:extLst>
          </p:nvPr>
        </p:nvGraphicFramePr>
        <p:xfrm>
          <a:off x="3341077" y="3725230"/>
          <a:ext cx="5508173" cy="13981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214102652"/>
                    </a:ext>
                  </a:extLst>
                </a:gridCol>
                <a:gridCol w="1034143">
                  <a:extLst>
                    <a:ext uri="{9D8B030D-6E8A-4147-A177-3AD203B41FA5}">
                      <a16:colId xmlns:a16="http://schemas.microsoft.com/office/drawing/2014/main" val="824787938"/>
                    </a:ext>
                  </a:extLst>
                </a:gridCol>
                <a:gridCol w="1034143">
                  <a:extLst>
                    <a:ext uri="{9D8B030D-6E8A-4147-A177-3AD203B41FA5}">
                      <a16:colId xmlns:a16="http://schemas.microsoft.com/office/drawing/2014/main" val="1785647786"/>
                    </a:ext>
                  </a:extLst>
                </a:gridCol>
                <a:gridCol w="1034143">
                  <a:extLst>
                    <a:ext uri="{9D8B030D-6E8A-4147-A177-3AD203B41FA5}">
                      <a16:colId xmlns:a16="http://schemas.microsoft.com/office/drawing/2014/main" val="1574796975"/>
                    </a:ext>
                  </a:extLst>
                </a:gridCol>
                <a:gridCol w="1034143">
                  <a:extLst>
                    <a:ext uri="{9D8B030D-6E8A-4147-A177-3AD203B41FA5}">
                      <a16:colId xmlns:a16="http://schemas.microsoft.com/office/drawing/2014/main" val="3909904543"/>
                    </a:ext>
                  </a:extLst>
                </a:gridCol>
              </a:tblGrid>
              <a:tr h="381468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4" marR="5414" marT="5414" marB="0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smtClean="0">
                          <a:effectLst/>
                        </a:rPr>
                        <a:t>ქ</a:t>
                      </a:r>
                      <a:r>
                        <a:rPr lang="ka-GE" sz="1400" u="none" strike="noStrike" dirty="0" smtClean="0">
                          <a:effectLst/>
                        </a:rPr>
                        <a:t>ართული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3337676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I  </a:t>
                      </a:r>
                      <a:r>
                        <a:rPr lang="ka-GE" sz="1400" u="none" strike="noStrike" dirty="0">
                          <a:effectLst/>
                        </a:rPr>
                        <a:t>ვარიანტი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II </a:t>
                      </a:r>
                      <a:r>
                        <a:rPr lang="ka-GE" sz="1400" u="none" strike="noStrike" dirty="0">
                          <a:effectLst/>
                        </a:rPr>
                        <a:t>ვარიანტი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III </a:t>
                      </a:r>
                      <a:r>
                        <a:rPr lang="ka-GE" sz="1400" u="none" strike="noStrike" dirty="0">
                          <a:effectLst/>
                        </a:rPr>
                        <a:t>ვარიანტი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IV </a:t>
                      </a:r>
                      <a:r>
                        <a:rPr lang="ka-GE" sz="1400" u="none" strike="noStrike" dirty="0">
                          <a:effectLst/>
                        </a:rPr>
                        <a:t>ვარიანტი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3904303696"/>
                  </a:ext>
                </a:extLst>
              </a:tr>
              <a:tr h="59188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ka-GE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მინიმალური კომპეტენციის </a:t>
                      </a:r>
                    </a:p>
                    <a:p>
                      <a:pPr>
                        <a:defRPr/>
                      </a:pPr>
                      <a:r>
                        <a:rPr lang="ka-GE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ზღვარი გადალახა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Avaza" pitchFamily="34" charset="0"/>
                        </a:rPr>
                        <a:t> *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marL="48724" marR="5414" marT="54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86.27%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87.66%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87.75%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86.40%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5158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08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-301869"/>
            <a:ext cx="4038600" cy="1077974"/>
          </a:xfrm>
        </p:spPr>
        <p:txBody>
          <a:bodyPr>
            <a:normAutofit/>
          </a:bodyPr>
          <a:lstStyle/>
          <a:p>
            <a:r>
              <a:rPr lang="ka-GE" sz="2800" b="1" dirty="0" smtClean="0">
                <a:solidFill>
                  <a:srgbClr val="C00000"/>
                </a:solidFill>
              </a:rPr>
              <a:t>ზოგადი უნარები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914" y="5894997"/>
            <a:ext cx="1105086" cy="9630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88668"/>
            <a:ext cx="4136069" cy="369332"/>
          </a:xfrm>
          <a:prstGeom prst="rect">
            <a:avLst/>
          </a:prstGeom>
          <a:solidFill>
            <a:srgbClr val="8A8A8A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aza Mtavruli" pitchFamily="34" charset="0"/>
              </a:rPr>
              <a:t>პ</a:t>
            </a:r>
            <a:r>
              <a:rPr lang="ka-GE" b="1" dirty="0">
                <a:solidFill>
                  <a:schemeClr val="bg1"/>
                </a:solidFill>
                <a:latin typeface="Avaza Mtavruli" pitchFamily="34" charset="0"/>
              </a:rPr>
              <a:t>ირველადი სტატისტიკური </a:t>
            </a:r>
            <a:r>
              <a:rPr lang="ka-GE" b="1" dirty="0" smtClean="0">
                <a:solidFill>
                  <a:schemeClr val="bg1"/>
                </a:solidFill>
                <a:latin typeface="Avaza Mtavruli" pitchFamily="34" charset="0"/>
              </a:rPr>
              <a:t>ანალიზი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28600" y="468374"/>
            <a:ext cx="67183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ka-GE" sz="2400" b="1" smtClean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15696"/>
              </p:ext>
            </p:extLst>
          </p:nvPr>
        </p:nvGraphicFramePr>
        <p:xfrm>
          <a:off x="152399" y="1116074"/>
          <a:ext cx="8001002" cy="3151126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976718">
                  <a:extLst>
                    <a:ext uri="{9D8B030D-6E8A-4147-A177-3AD203B41FA5}">
                      <a16:colId xmlns:a16="http://schemas.microsoft.com/office/drawing/2014/main" val="286252163"/>
                    </a:ext>
                  </a:extLst>
                </a:gridCol>
                <a:gridCol w="1506071">
                  <a:extLst>
                    <a:ext uri="{9D8B030D-6E8A-4147-A177-3AD203B41FA5}">
                      <a16:colId xmlns:a16="http://schemas.microsoft.com/office/drawing/2014/main" val="2908745830"/>
                    </a:ext>
                  </a:extLst>
                </a:gridCol>
                <a:gridCol w="1506071">
                  <a:extLst>
                    <a:ext uri="{9D8B030D-6E8A-4147-A177-3AD203B41FA5}">
                      <a16:colId xmlns:a16="http://schemas.microsoft.com/office/drawing/2014/main" val="3418077221"/>
                    </a:ext>
                  </a:extLst>
                </a:gridCol>
                <a:gridCol w="1506071">
                  <a:extLst>
                    <a:ext uri="{9D8B030D-6E8A-4147-A177-3AD203B41FA5}">
                      <a16:colId xmlns:a16="http://schemas.microsoft.com/office/drawing/2014/main" val="2591686088"/>
                    </a:ext>
                  </a:extLst>
                </a:gridCol>
                <a:gridCol w="1506071">
                  <a:extLst>
                    <a:ext uri="{9D8B030D-6E8A-4147-A177-3AD203B41FA5}">
                      <a16:colId xmlns:a16="http://schemas.microsoft.com/office/drawing/2014/main" val="2484782843"/>
                    </a:ext>
                  </a:extLst>
                </a:gridCol>
              </a:tblGrid>
              <a:tr h="3456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5" marR="4995" marT="4995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ka-GE" sz="1800" u="none" strike="noStrike">
                          <a:effectLst/>
                        </a:rPr>
                        <a:t>ქართული</a:t>
                      </a:r>
                      <a:endParaRPr lang="ka-G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5" marR="4995" marT="49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883665"/>
                  </a:ext>
                </a:extLst>
              </a:tr>
              <a:tr h="1023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I 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ka-GE" sz="1600" u="none" strike="noStrike" dirty="0" smtClean="0">
                          <a:effectLst/>
                        </a:rPr>
                        <a:t>ვარიანტი</a:t>
                      </a:r>
                      <a:endParaRPr lang="ka-G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II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ka-GE" sz="1600" u="none" strike="noStrike" dirty="0" smtClean="0">
                          <a:effectLst/>
                        </a:rPr>
                        <a:t>ვარიანტი</a:t>
                      </a:r>
                      <a:endParaRPr lang="ka-G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III </a:t>
                      </a:r>
                      <a:endParaRPr lang="ka-GE" sz="1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ka-GE" sz="1600" u="none" strike="noStrike" dirty="0" smtClean="0">
                          <a:effectLst/>
                        </a:rPr>
                        <a:t>ვარიანტი</a:t>
                      </a:r>
                      <a:endParaRPr lang="ka-G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IV </a:t>
                      </a:r>
                      <a:endParaRPr lang="ka-GE" sz="1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ka-GE" sz="1600" u="none" strike="noStrike" dirty="0" smtClean="0">
                          <a:effectLst/>
                        </a:rPr>
                        <a:t>ვარიანტი</a:t>
                      </a:r>
                      <a:endParaRPr lang="ka-G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5" marR="4995" marT="4995" marB="0" anchor="ctr"/>
                </a:tc>
                <a:extLst>
                  <a:ext uri="{0D108BD9-81ED-4DB2-BD59-A6C34878D82A}">
                    <a16:rowId xmlns:a16="http://schemas.microsoft.com/office/drawing/2014/main" val="1899135784"/>
                  </a:ext>
                </a:extLst>
              </a:tr>
              <a:tr h="452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800" u="none" strike="noStrike" dirty="0">
                          <a:effectLst/>
                        </a:rPr>
                        <a:t>0-20 ქულა</a:t>
                      </a:r>
                      <a:endParaRPr lang="ka-GE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extLst>
                  <a:ext uri="{0D108BD9-81ED-4DB2-BD59-A6C34878D82A}">
                    <a16:rowId xmlns:a16="http://schemas.microsoft.com/office/drawing/2014/main" val="1221837822"/>
                  </a:ext>
                </a:extLst>
              </a:tr>
              <a:tr h="452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800" u="none" strike="noStrike" dirty="0">
                          <a:effectLst/>
                        </a:rPr>
                        <a:t>21-40 ქულა</a:t>
                      </a:r>
                      <a:endParaRPr lang="ka-GE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56%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43%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56%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54%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extLst>
                  <a:ext uri="{0D108BD9-81ED-4DB2-BD59-A6C34878D82A}">
                    <a16:rowId xmlns:a16="http://schemas.microsoft.com/office/drawing/2014/main" val="1432283710"/>
                  </a:ext>
                </a:extLst>
              </a:tr>
              <a:tr h="43876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800" u="none" strike="noStrike" dirty="0">
                          <a:effectLst/>
                        </a:rPr>
                        <a:t>41-60 ქულა</a:t>
                      </a:r>
                      <a:endParaRPr lang="ka-GE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27%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36%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32%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extLst>
                  <a:ext uri="{0D108BD9-81ED-4DB2-BD59-A6C34878D82A}">
                    <a16:rowId xmlns:a16="http://schemas.microsoft.com/office/drawing/2014/main" val="3920253321"/>
                  </a:ext>
                </a:extLst>
              </a:tr>
              <a:tr h="43876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800" u="none" strike="noStrike" dirty="0">
                          <a:effectLst/>
                        </a:rPr>
                        <a:t>61-80 ქულა</a:t>
                      </a:r>
                      <a:endParaRPr lang="ka-GE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aza" panose="020B0500000000000000" pitchFamily="34" charset="0"/>
                      </a:endParaRPr>
                    </a:p>
                  </a:txBody>
                  <a:tcPr marL="4995" marR="4995" marT="4995" marB="0" anchor="ctr"/>
                </a:tc>
                <a:extLst>
                  <a:ext uri="{0D108BD9-81ED-4DB2-BD59-A6C34878D82A}">
                    <a16:rowId xmlns:a16="http://schemas.microsoft.com/office/drawing/2014/main" val="661193426"/>
                  </a:ext>
                </a:extLst>
              </a:tr>
            </a:tbl>
          </a:graphicData>
        </a:graphic>
      </p:graphicFrame>
      <p:sp>
        <p:nvSpPr>
          <p:cNvPr id="8" name="Rectangle 19"/>
          <p:cNvSpPr txBox="1">
            <a:spLocks noChangeArrowheads="1"/>
          </p:cNvSpPr>
          <p:nvPr/>
        </p:nvSpPr>
        <p:spPr bwMode="auto">
          <a:xfrm>
            <a:off x="429488" y="4467837"/>
            <a:ext cx="241176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a-GE" b="1" dirty="0" smtClean="0">
                <a:solidFill>
                  <a:srgbClr val="C00000"/>
                </a:solidFill>
                <a:latin typeface="Sylfaen" pitchFamily="18" charset="0"/>
                <a:ea typeface="+mj-ea"/>
                <a:cs typeface="+mj-cs"/>
              </a:rPr>
              <a:t>ზოგადი უნარები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ylfaen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54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914" y="5894997"/>
            <a:ext cx="1105086" cy="9630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88668"/>
            <a:ext cx="4136069" cy="369332"/>
          </a:xfrm>
          <a:prstGeom prst="rect">
            <a:avLst/>
          </a:prstGeom>
          <a:solidFill>
            <a:srgbClr val="8A8A8A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aza Mtavruli" pitchFamily="34" charset="0"/>
              </a:rPr>
              <a:t>პ</a:t>
            </a:r>
            <a:r>
              <a:rPr lang="ka-GE" b="1" dirty="0">
                <a:solidFill>
                  <a:schemeClr val="bg1"/>
                </a:solidFill>
                <a:latin typeface="Avaza Mtavruli" pitchFamily="34" charset="0"/>
              </a:rPr>
              <a:t>ირველადი სტატისტიკური </a:t>
            </a:r>
            <a:r>
              <a:rPr lang="ka-GE" b="1" dirty="0" smtClean="0">
                <a:solidFill>
                  <a:schemeClr val="bg1"/>
                </a:solidFill>
                <a:latin typeface="Avaza Mtavruli" pitchFamily="34" charset="0"/>
              </a:rPr>
              <a:t>ანალიზი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676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4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შეფასებისა </a:t>
            </a:r>
            <a:r>
              <a:rPr lang="ka-GE" sz="4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და გამოცდების ეროვნული ცენტრი გისურვებთ წარმატებას!</a:t>
            </a:r>
            <a:endParaRPr lang="en-US" sz="4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42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Rectangle 19"/>
          <p:cNvSpPr txBox="1">
            <a:spLocks noChangeArrowheads="1"/>
          </p:cNvSpPr>
          <p:nvPr/>
        </p:nvSpPr>
        <p:spPr bwMode="auto">
          <a:xfrm>
            <a:off x="429488" y="4467837"/>
            <a:ext cx="241176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a-GE" b="1" dirty="0" smtClean="0">
                <a:solidFill>
                  <a:srgbClr val="C00000"/>
                </a:solidFill>
                <a:latin typeface="Sylfaen" pitchFamily="18" charset="0"/>
                <a:ea typeface="+mj-ea"/>
                <a:cs typeface="+mj-cs"/>
              </a:rPr>
              <a:t>ზოგადი უნარები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ylfaen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01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3d-CD-Covers-PowerPoint-Template-1523</Template>
  <TotalTime>374</TotalTime>
  <Words>261</Words>
  <Application>Microsoft Office PowerPoint</Application>
  <PresentationFormat>On-screen Show (4:3)</PresentationFormat>
  <Paragraphs>95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Avaza</vt:lpstr>
      <vt:lpstr>Avaza Mtavruli</vt:lpstr>
      <vt:lpstr>Calibri</vt:lpstr>
      <vt:lpstr>Sylfaen</vt:lpstr>
      <vt:lpstr>Office Theme</vt:lpstr>
      <vt:lpstr>PowerPoint Presentation</vt:lpstr>
      <vt:lpstr>ზოგადი უნარები</vt:lpstr>
      <vt:lpstr>მინიმალური კომპეტენციის ზღვარი </vt:lpstr>
      <vt:lpstr>ზოგადი უნარები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48</cp:revision>
  <dcterms:created xsi:type="dcterms:W3CDTF">2019-07-29T08:03:42Z</dcterms:created>
  <dcterms:modified xsi:type="dcterms:W3CDTF">2019-07-31T07:31:42Z</dcterms:modified>
</cp:coreProperties>
</file>