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5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90" y="6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Giorgi\NAEC\2018\Gamocdebi_2018\Saerto%20samagistro_2018\Mag2018%20for%20StatAnalys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Giorgi\NAEC\2018\Gamocdebi_2018\Saerto%20samagistro_2018\Mag2018%20for%20StatAnalys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Giorgi\NAEC\2018\Gamocdebi_2018\Saerto%20samagistro_2018\Mag2018%20for%20StatAnalys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023718512980668E-2"/>
          <c:y val="0.24362595171471335"/>
          <c:w val="0.90209177910954086"/>
          <c:h val="0.5023925728292227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>
                <a:lumMod val="65000"/>
                <a:lumOff val="3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Report!$H$25:$H$32</c:f>
              <c:strCache>
                <c:ptCount val="8"/>
                <c:pt idx="0">
                  <c:v>0-10 ქულა</c:v>
                </c:pt>
                <c:pt idx="1">
                  <c:v>11-20 ქულა</c:v>
                </c:pt>
                <c:pt idx="2">
                  <c:v>21-30 ქულა</c:v>
                </c:pt>
                <c:pt idx="3">
                  <c:v>31-40 ქულა</c:v>
                </c:pt>
                <c:pt idx="4">
                  <c:v>41-50 ქულა</c:v>
                </c:pt>
                <c:pt idx="5">
                  <c:v>51-60 ქულა</c:v>
                </c:pt>
                <c:pt idx="6">
                  <c:v>61-70 ქულა</c:v>
                </c:pt>
                <c:pt idx="7">
                  <c:v>71-78 ქულა</c:v>
                </c:pt>
              </c:strCache>
            </c:strRef>
          </c:cat>
          <c:val>
            <c:numRef>
              <c:f>Report!$I$25:$I$32</c:f>
              <c:numCache>
                <c:formatCode>###0.0%</c:formatCode>
                <c:ptCount val="8"/>
                <c:pt idx="0">
                  <c:v>1.6059027777777776E-2</c:v>
                </c:pt>
                <c:pt idx="1">
                  <c:v>0.13715277777777779</c:v>
                </c:pt>
                <c:pt idx="2">
                  <c:v>0.25629340277777779</c:v>
                </c:pt>
                <c:pt idx="3">
                  <c:v>0.25868055555555558</c:v>
                </c:pt>
                <c:pt idx="4">
                  <c:v>0.19813368055555552</c:v>
                </c:pt>
                <c:pt idx="5">
                  <c:v>0.10828993055555555</c:v>
                </c:pt>
                <c:pt idx="6">
                  <c:v>2.5173611111111112E-2</c:v>
                </c:pt>
                <c:pt idx="7" formatCode="###0.00%">
                  <c:v>2.1701388888888888E-4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0F-414E-8294-BF72EE96CC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axId val="63447040"/>
        <c:axId val="86977920"/>
      </c:barChart>
      <c:catAx>
        <c:axId val="634470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86977920"/>
        <c:crosses val="autoZero"/>
        <c:auto val="1"/>
        <c:lblAlgn val="ctr"/>
        <c:lblOffset val="100"/>
        <c:noMultiLvlLbl val="0"/>
      </c:catAx>
      <c:valAx>
        <c:axId val="86977920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6344704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023718512980668E-2"/>
          <c:y val="0.24362595171471335"/>
          <c:w val="0.90209177910954086"/>
          <c:h val="0.5023925728292227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>
                <a:lumMod val="65000"/>
                <a:lumOff val="3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Report!$H$25:$H$32</c:f>
              <c:strCache>
                <c:ptCount val="8"/>
                <c:pt idx="0">
                  <c:v>0-10 ქულა</c:v>
                </c:pt>
                <c:pt idx="1">
                  <c:v>11-20 ქულა</c:v>
                </c:pt>
                <c:pt idx="2">
                  <c:v>21-30 ქულა</c:v>
                </c:pt>
                <c:pt idx="3">
                  <c:v>31-40 ქულა</c:v>
                </c:pt>
                <c:pt idx="4">
                  <c:v>41-50 ქულა</c:v>
                </c:pt>
                <c:pt idx="5">
                  <c:v>51-60 ქულა</c:v>
                </c:pt>
                <c:pt idx="6">
                  <c:v>61-70 ქულა</c:v>
                </c:pt>
                <c:pt idx="7">
                  <c:v>71-78 ქულა</c:v>
                </c:pt>
              </c:strCache>
            </c:strRef>
          </c:cat>
          <c:val>
            <c:numRef>
              <c:f>Report!$J$25:$J$32</c:f>
              <c:numCache>
                <c:formatCode>###0.0%</c:formatCode>
                <c:ptCount val="8"/>
                <c:pt idx="0">
                  <c:v>2.5263157894736842E-2</c:v>
                </c:pt>
                <c:pt idx="1">
                  <c:v>0.12257309941520468</c:v>
                </c:pt>
                <c:pt idx="2">
                  <c:v>0.23485380116959065</c:v>
                </c:pt>
                <c:pt idx="3">
                  <c:v>0.2566081871345029</c:v>
                </c:pt>
                <c:pt idx="4">
                  <c:v>0.2</c:v>
                </c:pt>
                <c:pt idx="5">
                  <c:v>0.12070175438596492</c:v>
                </c:pt>
                <c:pt idx="6">
                  <c:v>3.8596491228070177E-2</c:v>
                </c:pt>
                <c:pt idx="7">
                  <c:v>1.4035087719298245E-3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75-4871-A7AB-E6C31721D6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axId val="63447040"/>
        <c:axId val="86977920"/>
      </c:barChart>
      <c:catAx>
        <c:axId val="634470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86977920"/>
        <c:crosses val="autoZero"/>
        <c:auto val="1"/>
        <c:lblAlgn val="ctr"/>
        <c:lblOffset val="100"/>
        <c:noMultiLvlLbl val="0"/>
      </c:catAx>
      <c:valAx>
        <c:axId val="86977920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6344704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023718512980668E-2"/>
          <c:y val="0.24362595171471335"/>
          <c:w val="0.90209177910954086"/>
          <c:h val="0.5023925728292227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>
                <a:lumMod val="65000"/>
                <a:lumOff val="3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Report!$H$25:$H$32</c:f>
              <c:strCache>
                <c:ptCount val="8"/>
                <c:pt idx="0">
                  <c:v>0-10 ქულა</c:v>
                </c:pt>
                <c:pt idx="1">
                  <c:v>11-20 ქულა</c:v>
                </c:pt>
                <c:pt idx="2">
                  <c:v>21-30 ქულა</c:v>
                </c:pt>
                <c:pt idx="3">
                  <c:v>31-40 ქულა</c:v>
                </c:pt>
                <c:pt idx="4">
                  <c:v>41-50 ქულა</c:v>
                </c:pt>
                <c:pt idx="5">
                  <c:v>51-60 ქულა</c:v>
                </c:pt>
                <c:pt idx="6">
                  <c:v>61-70 ქულა</c:v>
                </c:pt>
                <c:pt idx="7">
                  <c:v>71-78 ქულა</c:v>
                </c:pt>
              </c:strCache>
            </c:strRef>
          </c:cat>
          <c:val>
            <c:numRef>
              <c:f>Report!$K$25:$K$32</c:f>
              <c:numCache>
                <c:formatCode>###0.0%</c:formatCode>
                <c:ptCount val="8"/>
                <c:pt idx="0">
                  <c:v>9.226037929267043E-3</c:v>
                </c:pt>
                <c:pt idx="1">
                  <c:v>0.13070220399794977</c:v>
                </c:pt>
                <c:pt idx="2">
                  <c:v>0.23833931317273194</c:v>
                </c:pt>
                <c:pt idx="3">
                  <c:v>0.24090210148641725</c:v>
                </c:pt>
                <c:pt idx="4">
                  <c:v>0.19784725781650436</c:v>
                </c:pt>
                <c:pt idx="5">
                  <c:v>0.11583803177857507</c:v>
                </c:pt>
                <c:pt idx="6">
                  <c:v>6.2532034853921073E-2</c:v>
                </c:pt>
                <c:pt idx="7">
                  <c:v>4.6130189646335215E-3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65-4D27-AAA4-3F0331026B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axId val="63447040"/>
        <c:axId val="86977920"/>
      </c:barChart>
      <c:catAx>
        <c:axId val="634470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86977920"/>
        <c:crosses val="autoZero"/>
        <c:auto val="1"/>
        <c:lblAlgn val="ctr"/>
        <c:lblOffset val="100"/>
        <c:noMultiLvlLbl val="0"/>
      </c:catAx>
      <c:valAx>
        <c:axId val="86977920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6344704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45531-B860-4B1A-B7BC-ADCD59108258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EA22D5-9086-4A9F-8C79-B459C2C5F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297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EA22D5-9086-4A9F-8C79-B459C2C5F01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153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EA22D5-9086-4A9F-8C79-B459C2C5F01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742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EA22D5-9086-4A9F-8C79-B459C2C5F01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9052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EA22D5-9086-4A9F-8C79-B459C2C5F01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349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EA22D5-9086-4A9F-8C79-B459C2C5F01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492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EA22D5-9086-4A9F-8C79-B459C2C5F01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942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EA22D5-9086-4A9F-8C79-B459C2C5F01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425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3763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08466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90" r:id="rId12"/>
    <p:sldLayoutId id="2147483691" r:id="rId13"/>
    <p:sldLayoutId id="2147483660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5620824"/>
            <a:ext cx="9144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2018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961246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ka-GE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საერთო სამაგისტრო გამოცდა</a:t>
            </a:r>
            <a:endParaRPr lang="en-US" altLang="ko-KR" sz="36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pic>
        <p:nvPicPr>
          <p:cNvPr id="10" name="Picture 10" descr="D:\Giorgi\naec_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0150" y="5820879"/>
            <a:ext cx="1663700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საერთო სამაგისტრო გამოცდა</a:t>
            </a:r>
            <a:endParaRPr lang="ko-KR" altLang="en-US" dirty="0"/>
          </a:p>
        </p:txBody>
      </p:sp>
      <p:pic>
        <p:nvPicPr>
          <p:cNvPr id="6" name="Picture 10" descr="D:\Giorgi\naec_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88786"/>
            <a:ext cx="1663700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2"/>
          <p:cNvSpPr txBox="1">
            <a:spLocks noChangeArrowheads="1"/>
          </p:cNvSpPr>
          <p:nvPr/>
        </p:nvSpPr>
        <p:spPr bwMode="auto">
          <a:xfrm>
            <a:off x="2700163" y="1385788"/>
            <a:ext cx="4643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a-GE" altLang="en-US" sz="1800" b="1" dirty="0">
                <a:solidFill>
                  <a:srgbClr val="C00000"/>
                </a:solidFill>
                <a:latin typeface="Avaza Mtavruli" panose="020B0500000000000000" pitchFamily="34" charset="0"/>
              </a:rPr>
              <a:t>ტესტი</a:t>
            </a:r>
            <a:r>
              <a:rPr lang="en-US" altLang="en-US" sz="1800" b="1" dirty="0">
                <a:solidFill>
                  <a:srgbClr val="C00000"/>
                </a:solidFill>
                <a:latin typeface="Avaza Mtavruli" panose="020B0500000000000000" pitchFamily="34" charset="0"/>
              </a:rPr>
              <a:t> </a:t>
            </a:r>
            <a:r>
              <a:rPr lang="en-US" altLang="en-US" sz="1800" b="1" dirty="0">
                <a:solidFill>
                  <a:srgbClr val="C00000"/>
                </a:solidFill>
              </a:rPr>
              <a:t>C*</a:t>
            </a:r>
            <a:endParaRPr lang="en-US" altLang="en-US" sz="1800" b="1" dirty="0">
              <a:solidFill>
                <a:srgbClr val="C00000"/>
              </a:solidFill>
              <a:latin typeface="Avaza Mtavruli" panose="020B0500000000000000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4068862"/>
              </p:ext>
            </p:extLst>
          </p:nvPr>
        </p:nvGraphicFramePr>
        <p:xfrm>
          <a:off x="2561257" y="2077924"/>
          <a:ext cx="4921250" cy="25947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823">
                  <a:extLst>
                    <a:ext uri="{9D8B030D-6E8A-4147-A177-3AD203B41FA5}">
                      <a16:colId xmlns:a16="http://schemas.microsoft.com/office/drawing/2014/main" val="4101150616"/>
                    </a:ext>
                  </a:extLst>
                </a:gridCol>
                <a:gridCol w="1680427">
                  <a:extLst>
                    <a:ext uri="{9D8B030D-6E8A-4147-A177-3AD203B41FA5}">
                      <a16:colId xmlns:a16="http://schemas.microsoft.com/office/drawing/2014/main" val="100520776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კანდიდატთა რაოდენობა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51847609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საშუალო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72207514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საშუალო სირთულე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47,35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08895097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ტესტის მაქსიმალური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2690805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გამოცდაზე დაფიქსირებული მაქსიმალური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90039636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რამდენმა ადამიანმა მიღო მაქსიმალური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5349151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მინიმალური კომპეტენციის ზღვარი  ვერ გადალახა 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5766405"/>
                  </a:ext>
                </a:extLst>
              </a:tr>
            </a:tbl>
          </a:graphicData>
        </a:graphic>
      </p:graphicFrame>
      <p:sp>
        <p:nvSpPr>
          <p:cNvPr id="12" name="TextBox 34"/>
          <p:cNvSpPr txBox="1">
            <a:spLocks noChangeArrowheads="1"/>
          </p:cNvSpPr>
          <p:nvPr/>
        </p:nvSpPr>
        <p:spPr bwMode="auto">
          <a:xfrm>
            <a:off x="2266776" y="4917976"/>
            <a:ext cx="5977632" cy="111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  <a:spcBef>
                <a:spcPts val="1200"/>
              </a:spcBef>
              <a:defRPr/>
            </a:pPr>
            <a:r>
              <a:rPr lang="en-US" sz="1000" dirty="0">
                <a:latin typeface="Arial" charset="0"/>
              </a:rPr>
              <a:t>* </a:t>
            </a:r>
            <a:r>
              <a:rPr lang="ka-GE" sz="1000" dirty="0">
                <a:latin typeface="Arial" charset="0"/>
              </a:rPr>
              <a:t>ამ ტიპის ტესტს აბარებდნენ სამართლის მიმართულების მაგისტრანტობის კანდიდატები</a:t>
            </a:r>
            <a:endParaRPr lang="en-US" sz="1000" dirty="0">
              <a:latin typeface="Arial" charset="0"/>
            </a:endParaRPr>
          </a:p>
          <a:p>
            <a:pPr algn="just">
              <a:lnSpc>
                <a:spcPts val="1400"/>
              </a:lnSpc>
              <a:spcBef>
                <a:spcPts val="1200"/>
              </a:spcBef>
              <a:defRPr/>
            </a:pPr>
            <a:r>
              <a:rPr lang="ka-GE" sz="1000" dirty="0">
                <a:latin typeface="Arial" charset="0"/>
              </a:rPr>
              <a:t>*</a:t>
            </a:r>
            <a:r>
              <a:rPr lang="en-US" sz="1000" dirty="0">
                <a:latin typeface="Arial" charset="0"/>
              </a:rPr>
              <a:t>*</a:t>
            </a:r>
            <a:r>
              <a:rPr lang="ka-GE" sz="1000" dirty="0">
                <a:latin typeface="Arial" charset="0"/>
              </a:rPr>
              <a:t> ტესტის საშუალო სირთულე - ტესტის საშუალო ქულა გაყოფილი ტესტის მაქსიმალურ ქულაზე და გამრავლებული 100-ზე</a:t>
            </a:r>
          </a:p>
          <a:p>
            <a:pPr marL="171450" indent="-171450" algn="just">
              <a:lnSpc>
                <a:spcPts val="1400"/>
              </a:lnSpc>
              <a:spcBef>
                <a:spcPts val="1200"/>
              </a:spcBef>
              <a:defRPr/>
            </a:pPr>
            <a:endParaRPr lang="en-US" sz="1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761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საერთო სამაგისტრო გამოცდა</a:t>
            </a:r>
            <a:endParaRPr lang="ko-KR" altLang="en-US" dirty="0"/>
          </a:p>
        </p:txBody>
      </p:sp>
      <p:pic>
        <p:nvPicPr>
          <p:cNvPr id="6" name="Picture 10" descr="D:\Giorgi\naec_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88786"/>
            <a:ext cx="1663700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2"/>
          <p:cNvSpPr txBox="1">
            <a:spLocks noChangeArrowheads="1"/>
          </p:cNvSpPr>
          <p:nvPr/>
        </p:nvSpPr>
        <p:spPr bwMode="auto">
          <a:xfrm>
            <a:off x="2700163" y="1385788"/>
            <a:ext cx="4643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a-GE" altLang="en-US" sz="1800" b="1" dirty="0">
                <a:solidFill>
                  <a:srgbClr val="C00000"/>
                </a:solidFill>
                <a:latin typeface="Avaza Mtavruli" panose="020B0500000000000000" pitchFamily="34" charset="0"/>
              </a:rPr>
              <a:t>ტესტი</a:t>
            </a:r>
            <a:r>
              <a:rPr lang="en-US" altLang="en-US" sz="1800" b="1" dirty="0">
                <a:solidFill>
                  <a:srgbClr val="C00000"/>
                </a:solidFill>
                <a:latin typeface="Avaza Mtavruli" panose="020B0500000000000000" pitchFamily="34" charset="0"/>
              </a:rPr>
              <a:t> </a:t>
            </a:r>
            <a:r>
              <a:rPr lang="en-US" altLang="en-US" sz="1800" b="1" dirty="0">
                <a:solidFill>
                  <a:srgbClr val="C00000"/>
                </a:solidFill>
              </a:rPr>
              <a:t>C*</a:t>
            </a:r>
            <a:endParaRPr lang="en-US" altLang="en-US" sz="1800" b="1" dirty="0">
              <a:solidFill>
                <a:srgbClr val="C00000"/>
              </a:solidFill>
              <a:latin typeface="Avaza Mtavruli" panose="020B0500000000000000" pitchFamily="34" charset="0"/>
            </a:endParaRPr>
          </a:p>
        </p:txBody>
      </p:sp>
      <p:sp>
        <p:nvSpPr>
          <p:cNvPr id="12" name="TextBox 34"/>
          <p:cNvSpPr txBox="1">
            <a:spLocks noChangeArrowheads="1"/>
          </p:cNvSpPr>
          <p:nvPr/>
        </p:nvSpPr>
        <p:spPr bwMode="auto">
          <a:xfrm>
            <a:off x="2266776" y="4917976"/>
            <a:ext cx="5977632" cy="111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  <a:spcBef>
                <a:spcPts val="1200"/>
              </a:spcBef>
              <a:defRPr/>
            </a:pPr>
            <a:r>
              <a:rPr lang="en-US" sz="1000" dirty="0">
                <a:latin typeface="Arial" charset="0"/>
              </a:rPr>
              <a:t>* </a:t>
            </a:r>
            <a:r>
              <a:rPr lang="ka-GE" sz="1000" dirty="0">
                <a:latin typeface="Arial" charset="0"/>
              </a:rPr>
              <a:t>ამ ტიპის ტესტს აბარებდნენ სამართლის მიმართულების მაგისტრანტობის კანდიდატები</a:t>
            </a:r>
            <a:endParaRPr lang="en-US" sz="1000" dirty="0">
              <a:latin typeface="Arial" charset="0"/>
            </a:endParaRPr>
          </a:p>
          <a:p>
            <a:pPr algn="just">
              <a:lnSpc>
                <a:spcPts val="1400"/>
              </a:lnSpc>
              <a:spcBef>
                <a:spcPts val="1200"/>
              </a:spcBef>
              <a:defRPr/>
            </a:pPr>
            <a:r>
              <a:rPr lang="ka-GE" sz="1000" dirty="0">
                <a:latin typeface="Arial" charset="0"/>
              </a:rPr>
              <a:t>*</a:t>
            </a:r>
            <a:r>
              <a:rPr lang="en-US" sz="1000" dirty="0">
                <a:latin typeface="Arial" charset="0"/>
              </a:rPr>
              <a:t>*</a:t>
            </a:r>
            <a:r>
              <a:rPr lang="ka-GE" sz="1000" dirty="0">
                <a:latin typeface="Arial" charset="0"/>
              </a:rPr>
              <a:t> ტესტის საშუალო სირთულე - ტესტის საშუალო ქულა გაყოფილი ტესტის მაქსიმალურ ქულაზე და გამრავლებული 100-ზე</a:t>
            </a:r>
          </a:p>
          <a:p>
            <a:pPr marL="171450" indent="-171450" algn="just">
              <a:lnSpc>
                <a:spcPts val="1400"/>
              </a:lnSpc>
              <a:spcBef>
                <a:spcPts val="1200"/>
              </a:spcBef>
              <a:defRPr/>
            </a:pPr>
            <a:endParaRPr lang="en-US" sz="1000" dirty="0">
              <a:latin typeface="Arial" charset="0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4909149"/>
              </p:ext>
            </p:extLst>
          </p:nvPr>
        </p:nvGraphicFramePr>
        <p:xfrm>
          <a:off x="1871216" y="1940443"/>
          <a:ext cx="6768752" cy="2758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87469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საერთო სამაგისტრო გამოცდა</a:t>
            </a:r>
            <a:endParaRPr lang="ko-KR" altLang="en-US" dirty="0"/>
          </a:p>
        </p:txBody>
      </p:sp>
      <p:pic>
        <p:nvPicPr>
          <p:cNvPr id="6" name="Picture 10" descr="D:\Giorgi\naec_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88786"/>
            <a:ext cx="1663700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2"/>
          <p:cNvSpPr txBox="1">
            <a:spLocks noChangeArrowheads="1"/>
          </p:cNvSpPr>
          <p:nvPr/>
        </p:nvSpPr>
        <p:spPr bwMode="auto">
          <a:xfrm>
            <a:off x="2700163" y="1385788"/>
            <a:ext cx="4643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a-GE" altLang="en-US" sz="1800" b="1" dirty="0">
                <a:solidFill>
                  <a:srgbClr val="C00000"/>
                </a:solidFill>
                <a:latin typeface="Avaza Mtavruli" panose="020B0500000000000000" pitchFamily="34" charset="0"/>
              </a:rPr>
              <a:t>სიხშირეთა განაწილების ცხრილი</a:t>
            </a:r>
            <a:endParaRPr lang="en-US" altLang="en-US" sz="1800" b="1" dirty="0">
              <a:solidFill>
                <a:srgbClr val="C00000"/>
              </a:solidFill>
              <a:latin typeface="Avaza Mtavruli" panose="020B0500000000000000" pitchFamily="34" charset="0"/>
            </a:endParaRPr>
          </a:p>
        </p:txBody>
      </p:sp>
      <p:sp>
        <p:nvSpPr>
          <p:cNvPr id="8" name="TextBox 34"/>
          <p:cNvSpPr txBox="1">
            <a:spLocks noChangeArrowheads="1"/>
          </p:cNvSpPr>
          <p:nvPr/>
        </p:nvSpPr>
        <p:spPr bwMode="auto">
          <a:xfrm>
            <a:off x="1663700" y="5392738"/>
            <a:ext cx="70850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ka-GE" altLang="en-US" sz="1000" dirty="0"/>
              <a:t>საერთო სამაგისტრო გამოცდაში მონაწილეობა მიიღო 10864  მაგისტრანტობის კანდიდატმა</a:t>
            </a:r>
            <a:r>
              <a:rPr lang="en-US" altLang="en-US" sz="1000"/>
              <a:t>.</a:t>
            </a:r>
            <a:endParaRPr lang="ka-GE" altLang="en-US" sz="1000" dirty="0"/>
          </a:p>
          <a:p>
            <a:pPr>
              <a:spcBef>
                <a:spcPct val="0"/>
              </a:spcBef>
              <a:buFontTx/>
              <a:buNone/>
            </a:pPr>
            <a:r>
              <a:rPr lang="ka-GE" altLang="en-US" sz="1000" dirty="0"/>
              <a:t> </a:t>
            </a:r>
            <a:endParaRPr lang="en-US" altLang="en-US" sz="1000" dirty="0"/>
          </a:p>
          <a:p>
            <a:pPr>
              <a:spcBef>
                <a:spcPct val="0"/>
              </a:spcBef>
              <a:buFontTx/>
              <a:buNone/>
            </a:pPr>
            <a:r>
              <a:rPr lang="ka-GE" altLang="en-US" sz="1000" dirty="0"/>
              <a:t>მინიმალური კომპეტენციის ზღვარი</a:t>
            </a:r>
            <a:r>
              <a:rPr lang="en-US" altLang="en-US" sz="1000" dirty="0"/>
              <a:t> </a:t>
            </a:r>
            <a:r>
              <a:rPr lang="ka-GE" altLang="en-US" sz="1000" dirty="0"/>
              <a:t>ვერ გადალახა  ≈</a:t>
            </a:r>
            <a:r>
              <a:rPr lang="en-GB" altLang="en-US" sz="1000" dirty="0"/>
              <a:t> </a:t>
            </a:r>
            <a:r>
              <a:rPr lang="ru-RU" altLang="en-US" sz="1000" dirty="0"/>
              <a:t>31</a:t>
            </a:r>
            <a:r>
              <a:rPr lang="ka-GE" altLang="en-US" sz="1000" dirty="0"/>
              <a:t>%-მა</a:t>
            </a:r>
            <a:r>
              <a:rPr lang="en-US" altLang="en-US" sz="1000" dirty="0"/>
              <a:t>.</a:t>
            </a:r>
            <a:endParaRPr lang="ka-GE" altLang="en-US" sz="10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10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901229"/>
              </p:ext>
            </p:extLst>
          </p:nvPr>
        </p:nvGraphicFramePr>
        <p:xfrm>
          <a:off x="900113" y="2176463"/>
          <a:ext cx="7343775" cy="2947989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015939">
                  <a:extLst>
                    <a:ext uri="{9D8B030D-6E8A-4147-A177-3AD203B41FA5}">
                      <a16:colId xmlns:a16="http://schemas.microsoft.com/office/drawing/2014/main" val="3173267036"/>
                    </a:ext>
                  </a:extLst>
                </a:gridCol>
                <a:gridCol w="1331959">
                  <a:extLst>
                    <a:ext uri="{9D8B030D-6E8A-4147-A177-3AD203B41FA5}">
                      <a16:colId xmlns:a16="http://schemas.microsoft.com/office/drawing/2014/main" val="523281899"/>
                    </a:ext>
                  </a:extLst>
                </a:gridCol>
                <a:gridCol w="1331959">
                  <a:extLst>
                    <a:ext uri="{9D8B030D-6E8A-4147-A177-3AD203B41FA5}">
                      <a16:colId xmlns:a16="http://schemas.microsoft.com/office/drawing/2014/main" val="1076310426"/>
                    </a:ext>
                  </a:extLst>
                </a:gridCol>
                <a:gridCol w="1331959">
                  <a:extLst>
                    <a:ext uri="{9D8B030D-6E8A-4147-A177-3AD203B41FA5}">
                      <a16:colId xmlns:a16="http://schemas.microsoft.com/office/drawing/2014/main" val="2532976440"/>
                    </a:ext>
                  </a:extLst>
                </a:gridCol>
                <a:gridCol w="1331959">
                  <a:extLst>
                    <a:ext uri="{9D8B030D-6E8A-4147-A177-3AD203B41FA5}">
                      <a16:colId xmlns:a16="http://schemas.microsoft.com/office/drawing/2014/main" val="486489580"/>
                    </a:ext>
                  </a:extLst>
                </a:gridCol>
              </a:tblGrid>
              <a:tr h="340152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B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200" u="none" strike="noStrike">
                          <a:effectLst/>
                        </a:rPr>
                        <a:t>სულ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b"/>
                </a:tc>
                <a:extLst>
                  <a:ext uri="{0D108BD9-81ED-4DB2-BD59-A6C34878D82A}">
                    <a16:rowId xmlns:a16="http://schemas.microsoft.com/office/drawing/2014/main" val="368382704"/>
                  </a:ext>
                </a:extLst>
              </a:tr>
              <a:tr h="340152">
                <a:tc>
                  <a:txBody>
                    <a:bodyPr/>
                    <a:lstStyle/>
                    <a:p>
                      <a:pPr algn="ctr" fontAlgn="t"/>
                      <a:r>
                        <a:rPr lang="ka-GE" sz="1400" kern="1200" dirty="0"/>
                        <a:t> არაუმეტეს 10 ქულა</a:t>
                      </a:r>
                      <a:endParaRPr lang="ka-GE" sz="14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4" marR="9524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04316107"/>
                  </a:ext>
                </a:extLst>
              </a:tr>
              <a:tr h="323955">
                <a:tc>
                  <a:txBody>
                    <a:bodyPr/>
                    <a:lstStyle/>
                    <a:p>
                      <a:pPr algn="ctr" fontAlgn="t"/>
                      <a:r>
                        <a:rPr lang="ka-GE" sz="1400" kern="1200" dirty="0"/>
                        <a:t>10,2-20 ქულა</a:t>
                      </a:r>
                      <a:endParaRPr lang="ka-GE" sz="14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4" marR="9524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03364050"/>
                  </a:ext>
                </a:extLst>
              </a:tr>
              <a:tr h="323955">
                <a:tc>
                  <a:txBody>
                    <a:bodyPr/>
                    <a:lstStyle/>
                    <a:p>
                      <a:pPr algn="ctr" fontAlgn="t"/>
                      <a:r>
                        <a:rPr lang="ka-GE" sz="1400" kern="1200" dirty="0"/>
                        <a:t>20,2-30 ქულა</a:t>
                      </a:r>
                      <a:endParaRPr lang="ka-GE" sz="14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4" marR="9524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91998651"/>
                  </a:ext>
                </a:extLst>
              </a:tr>
              <a:tr h="323955">
                <a:tc>
                  <a:txBody>
                    <a:bodyPr/>
                    <a:lstStyle/>
                    <a:p>
                      <a:pPr algn="ctr" fontAlgn="t"/>
                      <a:r>
                        <a:rPr lang="ka-GE" sz="1400" kern="1200" dirty="0"/>
                        <a:t>30,2-40 ქულა</a:t>
                      </a:r>
                      <a:endParaRPr lang="ka-GE" sz="14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4" marR="9524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6929738"/>
                  </a:ext>
                </a:extLst>
              </a:tr>
              <a:tr h="323955">
                <a:tc>
                  <a:txBody>
                    <a:bodyPr/>
                    <a:lstStyle/>
                    <a:p>
                      <a:pPr algn="ctr" fontAlgn="t"/>
                      <a:r>
                        <a:rPr lang="ka-GE" sz="1400" kern="1200" dirty="0"/>
                        <a:t>40,2-50 ქულა</a:t>
                      </a:r>
                      <a:endParaRPr lang="ka-GE" sz="14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4" marR="9524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62070262"/>
                  </a:ext>
                </a:extLst>
              </a:tr>
              <a:tr h="323955">
                <a:tc>
                  <a:txBody>
                    <a:bodyPr/>
                    <a:lstStyle/>
                    <a:p>
                      <a:pPr algn="ctr" fontAlgn="t"/>
                      <a:r>
                        <a:rPr lang="ka-GE" sz="1400" kern="1200" dirty="0"/>
                        <a:t>50,2-60 ქულა</a:t>
                      </a:r>
                      <a:endParaRPr lang="ka-GE" sz="14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4" marR="9524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7171469"/>
                  </a:ext>
                </a:extLst>
              </a:tr>
              <a:tr h="323955">
                <a:tc>
                  <a:txBody>
                    <a:bodyPr/>
                    <a:lstStyle/>
                    <a:p>
                      <a:pPr algn="ctr" fontAlgn="t"/>
                      <a:r>
                        <a:rPr lang="ka-GE" sz="1400" kern="1200" dirty="0"/>
                        <a:t>60,2-70 ქულა</a:t>
                      </a:r>
                      <a:endParaRPr lang="ka-GE" sz="14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4" marR="9524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30311577"/>
                  </a:ext>
                </a:extLst>
              </a:tr>
              <a:tr h="323955">
                <a:tc>
                  <a:txBody>
                    <a:bodyPr/>
                    <a:lstStyle/>
                    <a:p>
                      <a:pPr algn="ctr" fontAlgn="t"/>
                      <a:r>
                        <a:rPr lang="ka-GE" sz="1400" kern="1200" dirty="0"/>
                        <a:t>70,2-78 ქულა</a:t>
                      </a:r>
                      <a:endParaRPr lang="ka-GE" sz="14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4" marR="9524" marT="9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  <a:r>
                        <a:rPr lang="ka-G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44727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9290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საერთო სამაგისტრო გამოცდა</a:t>
            </a:r>
            <a:endParaRPr lang="en-US" dirty="0"/>
          </a:p>
        </p:txBody>
      </p:sp>
      <p:sp>
        <p:nvSpPr>
          <p:cNvPr id="5" name="Text Box 89"/>
          <p:cNvSpPr txBox="1">
            <a:spLocks noChangeArrowheads="1"/>
          </p:cNvSpPr>
          <p:nvPr/>
        </p:nvSpPr>
        <p:spPr bwMode="auto">
          <a:xfrm>
            <a:off x="1974602" y="2113638"/>
            <a:ext cx="4829646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ct val="50000"/>
              </a:spcBef>
              <a:defRPr/>
            </a:pPr>
            <a:r>
              <a:rPr lang="ka-GE" sz="2800" dirty="0">
                <a:ln w="12700">
                  <a:solidFill>
                    <a:schemeClr val="tx1">
                      <a:lumMod val="75000"/>
                    </a:schemeClr>
                  </a:solidFill>
                </a:ln>
                <a:solidFill>
                  <a:srgbClr val="265599"/>
                </a:solidFill>
                <a:latin typeface="Avaza Mtavruli" pitchFamily="34" charset="0"/>
              </a:rPr>
              <a:t>შეფასებისა და გამოცდების ეროვნული ცენტრი </a:t>
            </a:r>
            <a:r>
              <a:rPr lang="en-GB" sz="2800" dirty="0">
                <a:ln w="12700">
                  <a:solidFill>
                    <a:schemeClr val="tx1">
                      <a:lumMod val="75000"/>
                    </a:schemeClr>
                  </a:solidFill>
                </a:ln>
                <a:solidFill>
                  <a:srgbClr val="265599"/>
                </a:solidFill>
                <a:latin typeface="Avaza Mtavruli" pitchFamily="34" charset="0"/>
              </a:rPr>
              <a:t>                 </a:t>
            </a:r>
            <a:r>
              <a:rPr lang="ka-GE" sz="2800" dirty="0">
                <a:ln w="12700">
                  <a:solidFill>
                    <a:schemeClr val="tx1">
                      <a:lumMod val="75000"/>
                    </a:schemeClr>
                  </a:solidFill>
                </a:ln>
                <a:solidFill>
                  <a:srgbClr val="265599"/>
                </a:solidFill>
                <a:latin typeface="Avaza Mtavruli" pitchFamily="34" charset="0"/>
              </a:rPr>
              <a:t>გისურვებთ წარმატებას!</a:t>
            </a:r>
            <a:endParaRPr lang="en-US" sz="2800" dirty="0">
              <a:ln w="12700">
                <a:solidFill>
                  <a:schemeClr val="tx1">
                    <a:lumMod val="75000"/>
                  </a:schemeClr>
                </a:solidFill>
              </a:ln>
              <a:solidFill>
                <a:srgbClr val="265599"/>
              </a:solidFill>
              <a:latin typeface="Arial" charset="0"/>
            </a:endParaRPr>
          </a:p>
        </p:txBody>
      </p:sp>
      <p:pic>
        <p:nvPicPr>
          <p:cNvPr id="6" name="Picture 10" descr="D:\Giorgi\naec_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489" y="4221088"/>
            <a:ext cx="3407022" cy="233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8293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საერთო სამაგისტრო გამოცდა</a:t>
            </a:r>
            <a:endParaRPr lang="ko-KR" altLang="en-US" dirty="0"/>
          </a:p>
        </p:txBody>
      </p:sp>
      <p:sp>
        <p:nvSpPr>
          <p:cNvPr id="8" name="TextBox 34"/>
          <p:cNvSpPr txBox="1">
            <a:spLocks noChangeArrowheads="1"/>
          </p:cNvSpPr>
          <p:nvPr/>
        </p:nvSpPr>
        <p:spPr bwMode="auto">
          <a:xfrm>
            <a:off x="611561" y="4670531"/>
            <a:ext cx="8064896" cy="111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  <a:spcBef>
                <a:spcPts val="1200"/>
              </a:spcBef>
              <a:defRPr/>
            </a:pPr>
            <a:r>
              <a:rPr lang="ka-GE" sz="1000" dirty="0">
                <a:latin typeface="Arial" charset="0"/>
              </a:rPr>
              <a:t>* ტესტის საშუალო სირთულე - ტესტის საშუალო ქულა გაყოფილი ტესტის მაქსიმალურ ქულაზე და გამრავლებული 100-ზე</a:t>
            </a:r>
          </a:p>
          <a:p>
            <a:pPr algn="just">
              <a:lnSpc>
                <a:spcPts val="1400"/>
              </a:lnSpc>
              <a:spcBef>
                <a:spcPts val="1200"/>
              </a:spcBef>
              <a:defRPr/>
            </a:pPr>
            <a:r>
              <a:rPr lang="ka-GE" sz="1000" dirty="0">
                <a:latin typeface="Arial" charset="0"/>
              </a:rPr>
              <a:t>** არასწორი პასუხის შემოხაზვისთვის კონკურსანტს აკლდება 0,2 ქულა, საშუალო სირთულე გამოთვლილია აღნიშნული გამოკლების გათვალისწინებით,</a:t>
            </a:r>
          </a:p>
          <a:p>
            <a:pPr marL="171450" indent="-171450" algn="just">
              <a:lnSpc>
                <a:spcPts val="1400"/>
              </a:lnSpc>
              <a:spcBef>
                <a:spcPts val="1200"/>
              </a:spcBef>
              <a:defRPr/>
            </a:pPr>
            <a:endParaRPr lang="en-US" sz="1000" dirty="0">
              <a:latin typeface="Arial" charset="0"/>
            </a:endParaRPr>
          </a:p>
        </p:txBody>
      </p:sp>
      <p:sp>
        <p:nvSpPr>
          <p:cNvPr id="9" name="TextBox 2"/>
          <p:cNvSpPr txBox="1">
            <a:spLocks noChangeArrowheads="1"/>
          </p:cNvSpPr>
          <p:nvPr/>
        </p:nvSpPr>
        <p:spPr bwMode="auto">
          <a:xfrm>
            <a:off x="5148635" y="1085956"/>
            <a:ext cx="33115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ka-GE" altLang="en-US" sz="1800" b="1"/>
              <a:t>წაკითხულის გააზრება</a:t>
            </a:r>
            <a:endParaRPr lang="en-US" altLang="en-US" sz="1800" b="1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920020"/>
              </p:ext>
            </p:extLst>
          </p:nvPr>
        </p:nvGraphicFramePr>
        <p:xfrm>
          <a:off x="611560" y="1538393"/>
          <a:ext cx="8281986" cy="29654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777">
                  <a:extLst>
                    <a:ext uri="{9D8B030D-6E8A-4147-A177-3AD203B41FA5}">
                      <a16:colId xmlns:a16="http://schemas.microsoft.com/office/drawing/2014/main" val="4101150616"/>
                    </a:ext>
                  </a:extLst>
                </a:gridCol>
                <a:gridCol w="1680403">
                  <a:extLst>
                    <a:ext uri="{9D8B030D-6E8A-4147-A177-3AD203B41FA5}">
                      <a16:colId xmlns:a16="http://schemas.microsoft.com/office/drawing/2014/main" val="1005207762"/>
                    </a:ext>
                  </a:extLst>
                </a:gridCol>
                <a:gridCol w="1680403">
                  <a:extLst>
                    <a:ext uri="{9D8B030D-6E8A-4147-A177-3AD203B41FA5}">
                      <a16:colId xmlns:a16="http://schemas.microsoft.com/office/drawing/2014/main" val="829753596"/>
                    </a:ext>
                  </a:extLst>
                </a:gridCol>
                <a:gridCol w="1680403">
                  <a:extLst>
                    <a:ext uri="{9D8B030D-6E8A-4147-A177-3AD203B41FA5}">
                      <a16:colId xmlns:a16="http://schemas.microsoft.com/office/drawing/2014/main" val="1414159367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52" marR="91452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/>
                        <a:t>A</a:t>
                      </a:r>
                      <a:endParaRPr lang="en-US" sz="1800" b="1" dirty="0"/>
                    </a:p>
                  </a:txBody>
                  <a:tcPr marL="91452" marR="91452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/>
                        <a:t>B</a:t>
                      </a:r>
                      <a:endParaRPr lang="en-US" sz="1800" b="1" dirty="0"/>
                    </a:p>
                  </a:txBody>
                  <a:tcPr marL="91452" marR="91452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/>
                        <a:t>C</a:t>
                      </a:r>
                      <a:endParaRPr lang="en-US" sz="1800" b="1" dirty="0"/>
                    </a:p>
                  </a:txBody>
                  <a:tcPr marL="91452" marR="91452" marT="45700" marB="45700"/>
                </a:tc>
                <a:extLst>
                  <a:ext uri="{0D108BD9-81ED-4DB2-BD59-A6C34878D82A}">
                    <a16:rowId xmlns:a16="http://schemas.microsoft.com/office/drawing/2014/main" val="185152517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კანდიდატთა რაოდენობა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4622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4288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51847609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საშუალო ქულა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10,3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72207514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საშუალო სირთულე</a:t>
                      </a:r>
                      <a:r>
                        <a:rPr lang="ru-RU" sz="1100" u="none" strike="noStrike" dirty="0">
                          <a:effectLst/>
                        </a:rPr>
                        <a:t> *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  <a:r>
                        <a:rPr lang="ka-GE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,14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  <a:r>
                        <a:rPr lang="ka-GE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ka-GE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  <a:r>
                        <a:rPr lang="ka-GE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,19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08895097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ტესტის მაქსიმალური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2690805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გამოცდაზე დაფიქსირებული მაქსიმალური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90039636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რამდენმა ადამიანმა მიღო მაქსიმალური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5349151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მინიმალური კომპეტენციის ზღვარი  ვერ გადალახა 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5766405"/>
                  </a:ext>
                </a:extLst>
              </a:tr>
            </a:tbl>
          </a:graphicData>
        </a:graphic>
      </p:graphicFrame>
      <p:pic>
        <p:nvPicPr>
          <p:cNvPr id="13" name="Picture 10" descr="D:\Giorgi\naec_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88786"/>
            <a:ext cx="1663700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საერთო სამაგისტრო გამოცდა</a:t>
            </a:r>
            <a:endParaRPr lang="ko-KR" altLang="en-US" dirty="0"/>
          </a:p>
        </p:txBody>
      </p:sp>
      <p:sp>
        <p:nvSpPr>
          <p:cNvPr id="8" name="TextBox 34"/>
          <p:cNvSpPr txBox="1">
            <a:spLocks noChangeArrowheads="1"/>
          </p:cNvSpPr>
          <p:nvPr/>
        </p:nvSpPr>
        <p:spPr bwMode="auto">
          <a:xfrm>
            <a:off x="611561" y="4670531"/>
            <a:ext cx="8064896" cy="605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  <a:spcBef>
                <a:spcPts val="1200"/>
              </a:spcBef>
              <a:defRPr/>
            </a:pPr>
            <a:r>
              <a:rPr lang="ka-GE" sz="1000" dirty="0">
                <a:latin typeface="Arial" charset="0"/>
              </a:rPr>
              <a:t>* ტესტის საშუალო სირთულე - ტესტის საშუალო ქულა გაყოფილი ტესტის მაქსიმალურ ქულაზე და გამრავლებული 100-ზე</a:t>
            </a:r>
          </a:p>
          <a:p>
            <a:pPr marL="171450" indent="-171450" algn="just">
              <a:lnSpc>
                <a:spcPts val="1400"/>
              </a:lnSpc>
              <a:spcBef>
                <a:spcPts val="1200"/>
              </a:spcBef>
              <a:defRPr/>
            </a:pPr>
            <a:endParaRPr lang="en-US" sz="1000" dirty="0">
              <a:latin typeface="Arial" charset="0"/>
            </a:endParaRPr>
          </a:p>
        </p:txBody>
      </p:sp>
      <p:sp>
        <p:nvSpPr>
          <p:cNvPr id="9" name="TextBox 2"/>
          <p:cNvSpPr txBox="1">
            <a:spLocks noChangeArrowheads="1"/>
          </p:cNvSpPr>
          <p:nvPr/>
        </p:nvSpPr>
        <p:spPr bwMode="auto">
          <a:xfrm>
            <a:off x="5148635" y="1085956"/>
            <a:ext cx="33115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ka-GE" altLang="en-US" sz="1800" b="1" dirty="0"/>
              <a:t>ანალიტიკური წერა</a:t>
            </a:r>
            <a:endParaRPr lang="en-US" altLang="en-US" sz="1800" b="1" dirty="0"/>
          </a:p>
        </p:txBody>
      </p:sp>
      <p:pic>
        <p:nvPicPr>
          <p:cNvPr id="6" name="Picture 10" descr="D:\Giorgi\naec_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88786"/>
            <a:ext cx="1663700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089926"/>
              </p:ext>
            </p:extLst>
          </p:nvPr>
        </p:nvGraphicFramePr>
        <p:xfrm>
          <a:off x="588658" y="1560813"/>
          <a:ext cx="8281986" cy="29654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777">
                  <a:extLst>
                    <a:ext uri="{9D8B030D-6E8A-4147-A177-3AD203B41FA5}">
                      <a16:colId xmlns:a16="http://schemas.microsoft.com/office/drawing/2014/main" val="4101150616"/>
                    </a:ext>
                  </a:extLst>
                </a:gridCol>
                <a:gridCol w="1680403">
                  <a:extLst>
                    <a:ext uri="{9D8B030D-6E8A-4147-A177-3AD203B41FA5}">
                      <a16:colId xmlns:a16="http://schemas.microsoft.com/office/drawing/2014/main" val="1005207762"/>
                    </a:ext>
                  </a:extLst>
                </a:gridCol>
                <a:gridCol w="1680403">
                  <a:extLst>
                    <a:ext uri="{9D8B030D-6E8A-4147-A177-3AD203B41FA5}">
                      <a16:colId xmlns:a16="http://schemas.microsoft.com/office/drawing/2014/main" val="829753596"/>
                    </a:ext>
                  </a:extLst>
                </a:gridCol>
                <a:gridCol w="1680403">
                  <a:extLst>
                    <a:ext uri="{9D8B030D-6E8A-4147-A177-3AD203B41FA5}">
                      <a16:colId xmlns:a16="http://schemas.microsoft.com/office/drawing/2014/main" val="1414159367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52" marR="91452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/>
                        <a:t>A</a:t>
                      </a:r>
                      <a:endParaRPr lang="en-US" sz="1800" b="1" dirty="0"/>
                    </a:p>
                  </a:txBody>
                  <a:tcPr marL="91452" marR="91452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/>
                        <a:t>B</a:t>
                      </a:r>
                      <a:endParaRPr lang="en-US" sz="1800" b="1" dirty="0"/>
                    </a:p>
                  </a:txBody>
                  <a:tcPr marL="91452" marR="91452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/>
                        <a:t>C</a:t>
                      </a:r>
                      <a:endParaRPr lang="en-US" sz="1800" b="1" dirty="0"/>
                    </a:p>
                  </a:txBody>
                  <a:tcPr marL="91452" marR="91452" marT="45700" marB="45700"/>
                </a:tc>
                <a:extLst>
                  <a:ext uri="{0D108BD9-81ED-4DB2-BD59-A6C34878D82A}">
                    <a16:rowId xmlns:a16="http://schemas.microsoft.com/office/drawing/2014/main" val="185152517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კანდიდატთა რაოდენობა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4622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4288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51847609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საშუალო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72207514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საშუალო სირთულე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51,25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46,30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55,95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08895097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ტესტის მაქსიმალური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2690805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გამოცდაზე დაფიქსირებული მაქსიმალური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90039636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რამდენმა ადამიანმა მიღო მაქსიმალური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5349151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მინიმალური კომპეტენციის ზღვარი  ვერ გადალახა 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57664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124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საერთო სამაგისტრო გამოცდა</a:t>
            </a:r>
            <a:endParaRPr lang="ko-KR" altLang="en-US" dirty="0"/>
          </a:p>
        </p:txBody>
      </p:sp>
      <p:sp>
        <p:nvSpPr>
          <p:cNvPr id="8" name="TextBox 34"/>
          <p:cNvSpPr txBox="1">
            <a:spLocks noChangeArrowheads="1"/>
          </p:cNvSpPr>
          <p:nvPr/>
        </p:nvSpPr>
        <p:spPr bwMode="auto">
          <a:xfrm>
            <a:off x="611561" y="4670531"/>
            <a:ext cx="8064896" cy="111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  <a:spcBef>
                <a:spcPts val="1200"/>
              </a:spcBef>
              <a:defRPr/>
            </a:pPr>
            <a:r>
              <a:rPr lang="ka-GE" sz="1000" dirty="0">
                <a:latin typeface="Arial" charset="0"/>
              </a:rPr>
              <a:t>* ტესტის საშუალო სირთულე - ტესტის საშუალო ქულა გაყოფილი ტესტის მაქსიმალურ ქულაზე და გამრავლებული 100-ზე</a:t>
            </a:r>
          </a:p>
          <a:p>
            <a:pPr algn="just">
              <a:lnSpc>
                <a:spcPts val="1400"/>
              </a:lnSpc>
              <a:spcBef>
                <a:spcPts val="1200"/>
              </a:spcBef>
              <a:defRPr/>
            </a:pPr>
            <a:r>
              <a:rPr lang="ka-GE" sz="1000" dirty="0">
                <a:latin typeface="Arial" charset="0"/>
              </a:rPr>
              <a:t>** არასწორი პასუხის შემოხაზვისთვის კონკურსანტს აკლდება 0,2 ქულა, საშუალო სირთულე გამოთვლილია აღნიშნული გამოკლების გათვალისწინებით,</a:t>
            </a:r>
          </a:p>
          <a:p>
            <a:pPr marL="171450" indent="-171450" algn="just">
              <a:lnSpc>
                <a:spcPts val="1400"/>
              </a:lnSpc>
              <a:spcBef>
                <a:spcPts val="1200"/>
              </a:spcBef>
              <a:defRPr/>
            </a:pPr>
            <a:endParaRPr lang="en-US" sz="1000" dirty="0">
              <a:latin typeface="Arial" charset="0"/>
            </a:endParaRPr>
          </a:p>
        </p:txBody>
      </p:sp>
      <p:sp>
        <p:nvSpPr>
          <p:cNvPr id="9" name="TextBox 2"/>
          <p:cNvSpPr txBox="1">
            <a:spLocks noChangeArrowheads="1"/>
          </p:cNvSpPr>
          <p:nvPr/>
        </p:nvSpPr>
        <p:spPr bwMode="auto">
          <a:xfrm>
            <a:off x="5148635" y="1085956"/>
            <a:ext cx="33115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ka-GE" altLang="en-US" sz="1800" b="1" dirty="0"/>
              <a:t>ლოგიკური მსჯელობა</a:t>
            </a:r>
            <a:endParaRPr lang="en-US" altLang="en-US" sz="1800" b="1" dirty="0"/>
          </a:p>
        </p:txBody>
      </p:sp>
      <p:pic>
        <p:nvPicPr>
          <p:cNvPr id="6" name="Picture 10" descr="D:\Giorgi\naec_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88786"/>
            <a:ext cx="1663700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578557"/>
              </p:ext>
            </p:extLst>
          </p:nvPr>
        </p:nvGraphicFramePr>
        <p:xfrm>
          <a:off x="588658" y="1560813"/>
          <a:ext cx="8281986" cy="29654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777">
                  <a:extLst>
                    <a:ext uri="{9D8B030D-6E8A-4147-A177-3AD203B41FA5}">
                      <a16:colId xmlns:a16="http://schemas.microsoft.com/office/drawing/2014/main" val="4101150616"/>
                    </a:ext>
                  </a:extLst>
                </a:gridCol>
                <a:gridCol w="1680403">
                  <a:extLst>
                    <a:ext uri="{9D8B030D-6E8A-4147-A177-3AD203B41FA5}">
                      <a16:colId xmlns:a16="http://schemas.microsoft.com/office/drawing/2014/main" val="1005207762"/>
                    </a:ext>
                  </a:extLst>
                </a:gridCol>
                <a:gridCol w="1680403">
                  <a:extLst>
                    <a:ext uri="{9D8B030D-6E8A-4147-A177-3AD203B41FA5}">
                      <a16:colId xmlns:a16="http://schemas.microsoft.com/office/drawing/2014/main" val="829753596"/>
                    </a:ext>
                  </a:extLst>
                </a:gridCol>
                <a:gridCol w="1680403">
                  <a:extLst>
                    <a:ext uri="{9D8B030D-6E8A-4147-A177-3AD203B41FA5}">
                      <a16:colId xmlns:a16="http://schemas.microsoft.com/office/drawing/2014/main" val="1414159367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52" marR="91452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/>
                        <a:t>A</a:t>
                      </a:r>
                      <a:endParaRPr lang="en-US" sz="1800" b="1" dirty="0"/>
                    </a:p>
                  </a:txBody>
                  <a:tcPr marL="91452" marR="91452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/>
                        <a:t>B</a:t>
                      </a:r>
                      <a:endParaRPr lang="en-US" sz="1800" b="1" dirty="0"/>
                    </a:p>
                  </a:txBody>
                  <a:tcPr marL="91452" marR="91452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/>
                        <a:t>C</a:t>
                      </a:r>
                      <a:endParaRPr lang="en-US" sz="1800" b="1" dirty="0"/>
                    </a:p>
                  </a:txBody>
                  <a:tcPr marL="91452" marR="91452" marT="45700" marB="45700"/>
                </a:tc>
                <a:extLst>
                  <a:ext uri="{0D108BD9-81ED-4DB2-BD59-A6C34878D82A}">
                    <a16:rowId xmlns:a16="http://schemas.microsoft.com/office/drawing/2014/main" val="185152517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კანდიდატთა რაოდენობა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4609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4275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1951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51847609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საშუალო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00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72207514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საშუალო სირთულე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  <a:r>
                        <a:rPr lang="ka-GE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  <a:r>
                        <a:rPr lang="ka-GE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  <a:r>
                        <a:rPr lang="ka-GE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08895097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ტესტის მაქსიმალური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2690805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გამოცდაზე დაფიქსირებული მაქსიმალური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90039636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რამდენმა ადამიანმა მიღო მაქსიმალური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5349151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მინიმალური კომპეტენციის ზღვარი  ვერ გადალახა 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ka-GE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ka-GE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ka-GE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57664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4934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საერთო სამაგისტრო გამოცდა</a:t>
            </a:r>
            <a:endParaRPr lang="ko-KR" altLang="en-US" dirty="0"/>
          </a:p>
        </p:txBody>
      </p:sp>
      <p:sp>
        <p:nvSpPr>
          <p:cNvPr id="8" name="TextBox 34"/>
          <p:cNvSpPr txBox="1">
            <a:spLocks noChangeArrowheads="1"/>
          </p:cNvSpPr>
          <p:nvPr/>
        </p:nvSpPr>
        <p:spPr bwMode="auto">
          <a:xfrm>
            <a:off x="611561" y="4670531"/>
            <a:ext cx="8064896" cy="111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  <a:spcBef>
                <a:spcPts val="1200"/>
              </a:spcBef>
              <a:defRPr/>
            </a:pPr>
            <a:r>
              <a:rPr lang="ka-GE" sz="1000" dirty="0">
                <a:latin typeface="Arial" charset="0"/>
              </a:rPr>
              <a:t>* ტესტის საშუალო სირთულე - ტესტის საშუალო ქულა გაყოფილი ტესტის მაქსიმალურ ქულაზე და გამრავლებული 100-ზე</a:t>
            </a:r>
          </a:p>
          <a:p>
            <a:pPr algn="just">
              <a:lnSpc>
                <a:spcPts val="1400"/>
              </a:lnSpc>
              <a:spcBef>
                <a:spcPts val="1200"/>
              </a:spcBef>
              <a:defRPr/>
            </a:pPr>
            <a:r>
              <a:rPr lang="ka-GE" sz="1000" dirty="0">
                <a:latin typeface="Arial" charset="0"/>
              </a:rPr>
              <a:t>** არასწორი პასუხის შემოხაზვისთვის კონკურსანტს აკლდება 0,2 ქულა, საშუალო სირთულე გამოთვლილია აღნიშნული გამოკლების გათვალისწინებით,</a:t>
            </a:r>
          </a:p>
          <a:p>
            <a:pPr marL="171450" indent="-171450" algn="just">
              <a:lnSpc>
                <a:spcPts val="1400"/>
              </a:lnSpc>
              <a:spcBef>
                <a:spcPts val="1200"/>
              </a:spcBef>
              <a:defRPr/>
            </a:pPr>
            <a:endParaRPr lang="en-US" sz="1000" dirty="0">
              <a:latin typeface="Arial" charset="0"/>
            </a:endParaRPr>
          </a:p>
        </p:txBody>
      </p:sp>
      <p:sp>
        <p:nvSpPr>
          <p:cNvPr id="9" name="TextBox 2"/>
          <p:cNvSpPr txBox="1">
            <a:spLocks noChangeArrowheads="1"/>
          </p:cNvSpPr>
          <p:nvPr/>
        </p:nvSpPr>
        <p:spPr bwMode="auto">
          <a:xfrm>
            <a:off x="5148635" y="1085956"/>
            <a:ext cx="33115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a-GE" altLang="en-US" sz="1800" b="1" dirty="0">
                <a:latin typeface="Avaza Mtavruli" panose="020B0500000000000000" pitchFamily="34" charset="0"/>
              </a:rPr>
              <a:t>რაოდენობრივი მსჯელობა</a:t>
            </a:r>
            <a:endParaRPr lang="en-US" altLang="en-US" sz="1800" b="1" dirty="0">
              <a:latin typeface="Avaza Mtavruli" panose="020B0500000000000000" pitchFamily="34" charset="0"/>
            </a:endParaRPr>
          </a:p>
        </p:txBody>
      </p:sp>
      <p:pic>
        <p:nvPicPr>
          <p:cNvPr id="6" name="Picture 10" descr="D:\Giorgi\naec_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88786"/>
            <a:ext cx="1663700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480007"/>
              </p:ext>
            </p:extLst>
          </p:nvPr>
        </p:nvGraphicFramePr>
        <p:xfrm>
          <a:off x="588658" y="1560813"/>
          <a:ext cx="8281986" cy="29654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777">
                  <a:extLst>
                    <a:ext uri="{9D8B030D-6E8A-4147-A177-3AD203B41FA5}">
                      <a16:colId xmlns:a16="http://schemas.microsoft.com/office/drawing/2014/main" val="4101150616"/>
                    </a:ext>
                  </a:extLst>
                </a:gridCol>
                <a:gridCol w="1680403">
                  <a:extLst>
                    <a:ext uri="{9D8B030D-6E8A-4147-A177-3AD203B41FA5}">
                      <a16:colId xmlns:a16="http://schemas.microsoft.com/office/drawing/2014/main" val="1005207762"/>
                    </a:ext>
                  </a:extLst>
                </a:gridCol>
                <a:gridCol w="1680403">
                  <a:extLst>
                    <a:ext uri="{9D8B030D-6E8A-4147-A177-3AD203B41FA5}">
                      <a16:colId xmlns:a16="http://schemas.microsoft.com/office/drawing/2014/main" val="829753596"/>
                    </a:ext>
                  </a:extLst>
                </a:gridCol>
                <a:gridCol w="1680403">
                  <a:extLst>
                    <a:ext uri="{9D8B030D-6E8A-4147-A177-3AD203B41FA5}">
                      <a16:colId xmlns:a16="http://schemas.microsoft.com/office/drawing/2014/main" val="1414159367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52" marR="91452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/>
                        <a:t>A</a:t>
                      </a:r>
                      <a:endParaRPr lang="en-US" sz="1800" b="1" dirty="0"/>
                    </a:p>
                  </a:txBody>
                  <a:tcPr marL="91452" marR="91452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/>
                        <a:t>B</a:t>
                      </a:r>
                      <a:endParaRPr lang="en-US" sz="1800" b="1" dirty="0"/>
                    </a:p>
                  </a:txBody>
                  <a:tcPr marL="91452" marR="91452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/>
                        <a:t>C</a:t>
                      </a:r>
                      <a:endParaRPr lang="en-US" sz="1800" b="1" dirty="0"/>
                    </a:p>
                  </a:txBody>
                  <a:tcPr marL="91452" marR="91452" marT="45700" marB="45700"/>
                </a:tc>
                <a:extLst>
                  <a:ext uri="{0D108BD9-81ED-4DB2-BD59-A6C34878D82A}">
                    <a16:rowId xmlns:a16="http://schemas.microsoft.com/office/drawing/2014/main" val="185152517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კანდიდატთა რაოდენობა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4609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4275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1951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51847609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საშუალო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09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72207514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საშუალო სირთულე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45,80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48,75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45,45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08895097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ტესტის მაქსიმალური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2690805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გამოცდაზე დაფიქსირებული მაქსიმალური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90039636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რამდენმა ადამიანმა მიღო მაქსიმალური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5349151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მინიმალური კომპეტენციის ზღვარი  ვერ გადალახა 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57664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1120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საერთო სამაგისტრო გამოცდა</a:t>
            </a:r>
            <a:endParaRPr lang="ko-KR" altLang="en-US" dirty="0"/>
          </a:p>
        </p:txBody>
      </p:sp>
      <p:pic>
        <p:nvPicPr>
          <p:cNvPr id="6" name="Picture 10" descr="D:\Giorgi\naec_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88786"/>
            <a:ext cx="1663700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2"/>
          <p:cNvSpPr txBox="1">
            <a:spLocks noChangeArrowheads="1"/>
          </p:cNvSpPr>
          <p:nvPr/>
        </p:nvSpPr>
        <p:spPr bwMode="auto">
          <a:xfrm>
            <a:off x="2485107" y="1315045"/>
            <a:ext cx="4643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a-GE" altLang="en-US" sz="1800" b="1" dirty="0">
                <a:solidFill>
                  <a:srgbClr val="C00000"/>
                </a:solidFill>
                <a:latin typeface="Avaza Mtavruli" panose="020B0500000000000000" pitchFamily="34" charset="0"/>
              </a:rPr>
              <a:t>ტესტი </a:t>
            </a:r>
            <a:r>
              <a:rPr lang="en-US" altLang="en-US" sz="1800" b="1" dirty="0">
                <a:solidFill>
                  <a:srgbClr val="C00000"/>
                </a:solidFill>
              </a:rPr>
              <a:t>A*</a:t>
            </a:r>
            <a:endParaRPr lang="en-US" altLang="en-US" sz="1800" b="1" dirty="0">
              <a:solidFill>
                <a:srgbClr val="C00000"/>
              </a:solidFill>
              <a:latin typeface="Avaza Mtavruli" panose="020B0500000000000000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236552"/>
              </p:ext>
            </p:extLst>
          </p:nvPr>
        </p:nvGraphicFramePr>
        <p:xfrm>
          <a:off x="2207295" y="1882553"/>
          <a:ext cx="4921250" cy="25947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823">
                  <a:extLst>
                    <a:ext uri="{9D8B030D-6E8A-4147-A177-3AD203B41FA5}">
                      <a16:colId xmlns:a16="http://schemas.microsoft.com/office/drawing/2014/main" val="4101150616"/>
                    </a:ext>
                  </a:extLst>
                </a:gridCol>
                <a:gridCol w="1680427">
                  <a:extLst>
                    <a:ext uri="{9D8B030D-6E8A-4147-A177-3AD203B41FA5}">
                      <a16:colId xmlns:a16="http://schemas.microsoft.com/office/drawing/2014/main" val="100520776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კანდიდატთა რაოდენობა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4622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51847609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საშუალო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06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72207514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საშუალო სირთულე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44,95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08895097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ტესტის მაქსიმალური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2690805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გამოცდაზე დაფიქსირებული მაქსიმალური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90039636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რამდენმა ადამიანმა მიღო მაქსიმალური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5349151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მინიმალური კომპეტენციის ზღვარი  ვერ გადალახა 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06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5766405"/>
                  </a:ext>
                </a:extLst>
              </a:tr>
            </a:tbl>
          </a:graphicData>
        </a:graphic>
      </p:graphicFrame>
      <p:sp>
        <p:nvSpPr>
          <p:cNvPr id="12" name="TextBox 34"/>
          <p:cNvSpPr txBox="1">
            <a:spLocks noChangeArrowheads="1"/>
          </p:cNvSpPr>
          <p:nvPr/>
        </p:nvSpPr>
        <p:spPr bwMode="auto">
          <a:xfrm>
            <a:off x="2051720" y="4847233"/>
            <a:ext cx="5904656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  <a:spcBef>
                <a:spcPts val="1200"/>
              </a:spcBef>
              <a:defRPr/>
            </a:pPr>
            <a:r>
              <a:rPr lang="en-US" sz="1000" dirty="0">
                <a:latin typeface="Arial" charset="0"/>
              </a:rPr>
              <a:t>* </a:t>
            </a:r>
            <a:r>
              <a:rPr lang="ka-GE" sz="1000" dirty="0">
                <a:latin typeface="Arial" charset="0"/>
              </a:rPr>
              <a:t>ამ ტიპის ტესტს აბარებდნენ საბუნებისმეტყველო მეცნიერებების (გარდა ფიზიკისა), ჯანდაცვის, ჰუმანიტარული, ხელოვნების, აგრარული, განათლებისა და სოციალური მეცნიერებების (გარდა ეკონომიკისა) მიმართულებების მაგისტრანტობის კანდიდატები</a:t>
            </a:r>
            <a:endParaRPr lang="en-US" sz="1000" dirty="0">
              <a:latin typeface="Arial" charset="0"/>
            </a:endParaRPr>
          </a:p>
          <a:p>
            <a:pPr algn="just">
              <a:lnSpc>
                <a:spcPts val="1400"/>
              </a:lnSpc>
              <a:spcBef>
                <a:spcPts val="1200"/>
              </a:spcBef>
              <a:defRPr/>
            </a:pPr>
            <a:r>
              <a:rPr lang="ka-GE" sz="1000" dirty="0">
                <a:latin typeface="Arial" charset="0"/>
              </a:rPr>
              <a:t>*</a:t>
            </a:r>
            <a:r>
              <a:rPr lang="en-US" sz="1000" dirty="0">
                <a:latin typeface="Arial" charset="0"/>
              </a:rPr>
              <a:t>*</a:t>
            </a:r>
            <a:r>
              <a:rPr lang="ka-GE" sz="1000" dirty="0">
                <a:latin typeface="Arial" charset="0"/>
              </a:rPr>
              <a:t> ტესტის საშუალო სირთულე - ტესტის საშუალო ქულა გაყოფილი ტესტის მაქსიმალურ</a:t>
            </a:r>
            <a:r>
              <a:rPr lang="en-US" sz="1000" dirty="0">
                <a:latin typeface="Arial" charset="0"/>
              </a:rPr>
              <a:t> </a:t>
            </a:r>
            <a:r>
              <a:rPr lang="ka-GE" sz="1000" dirty="0">
                <a:latin typeface="Arial" charset="0"/>
              </a:rPr>
              <a:t>ქულაზე და გამრავლებული 100-ზე</a:t>
            </a:r>
          </a:p>
          <a:p>
            <a:pPr marL="171450" indent="-171450" algn="just">
              <a:lnSpc>
                <a:spcPts val="1400"/>
              </a:lnSpc>
              <a:spcBef>
                <a:spcPts val="1200"/>
              </a:spcBef>
              <a:defRPr/>
            </a:pPr>
            <a:endParaRPr lang="en-US" sz="1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967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საერთო სამაგისტრო გამოცდა</a:t>
            </a:r>
            <a:endParaRPr lang="ko-KR" altLang="en-US" dirty="0"/>
          </a:p>
        </p:txBody>
      </p:sp>
      <p:pic>
        <p:nvPicPr>
          <p:cNvPr id="6" name="Picture 10" descr="D:\Giorgi\naec_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88786"/>
            <a:ext cx="1663700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2"/>
          <p:cNvSpPr txBox="1">
            <a:spLocks noChangeArrowheads="1"/>
          </p:cNvSpPr>
          <p:nvPr/>
        </p:nvSpPr>
        <p:spPr bwMode="auto">
          <a:xfrm>
            <a:off x="2485107" y="1315045"/>
            <a:ext cx="4643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a-GE" altLang="en-US" sz="1800" b="1" dirty="0">
                <a:solidFill>
                  <a:srgbClr val="C00000"/>
                </a:solidFill>
                <a:latin typeface="Avaza Mtavruli" panose="020B0500000000000000" pitchFamily="34" charset="0"/>
              </a:rPr>
              <a:t>ტესტი </a:t>
            </a:r>
            <a:r>
              <a:rPr lang="en-US" altLang="en-US" sz="1800" b="1" dirty="0">
                <a:solidFill>
                  <a:srgbClr val="C00000"/>
                </a:solidFill>
              </a:rPr>
              <a:t>A*</a:t>
            </a:r>
            <a:endParaRPr lang="en-US" altLang="en-US" sz="1800" b="1" dirty="0">
              <a:solidFill>
                <a:srgbClr val="C00000"/>
              </a:solidFill>
              <a:latin typeface="Avaza Mtavruli" panose="020B0500000000000000" pitchFamily="34" charset="0"/>
            </a:endParaRPr>
          </a:p>
        </p:txBody>
      </p:sp>
      <p:sp>
        <p:nvSpPr>
          <p:cNvPr id="12" name="TextBox 34"/>
          <p:cNvSpPr txBox="1">
            <a:spLocks noChangeArrowheads="1"/>
          </p:cNvSpPr>
          <p:nvPr/>
        </p:nvSpPr>
        <p:spPr bwMode="auto">
          <a:xfrm>
            <a:off x="2051720" y="4847233"/>
            <a:ext cx="5904656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  <a:spcBef>
                <a:spcPts val="1200"/>
              </a:spcBef>
              <a:defRPr/>
            </a:pPr>
            <a:r>
              <a:rPr lang="en-US" sz="1000" dirty="0">
                <a:latin typeface="Arial" charset="0"/>
              </a:rPr>
              <a:t>* </a:t>
            </a:r>
            <a:r>
              <a:rPr lang="ka-GE" sz="1000" dirty="0">
                <a:latin typeface="Arial" charset="0"/>
              </a:rPr>
              <a:t>ამ ტიპის ტესტს აბარებდნენ საბუნებისმეტყველო მეცნიერებების (გარდა ფიზიკისა), ჯანდაცვის, ჰუმანიტარული, ხელოვნების, აგრარული, განათლებისა და სოციალური მეცნიერებების (გარდა ეკონომიკისა) მიმართულებების მაგისტრანტობის კანდიდატები</a:t>
            </a:r>
            <a:endParaRPr lang="en-US" sz="1000" dirty="0">
              <a:latin typeface="Arial" charset="0"/>
            </a:endParaRPr>
          </a:p>
          <a:p>
            <a:pPr algn="just">
              <a:lnSpc>
                <a:spcPts val="1400"/>
              </a:lnSpc>
              <a:spcBef>
                <a:spcPts val="1200"/>
              </a:spcBef>
              <a:defRPr/>
            </a:pPr>
            <a:r>
              <a:rPr lang="ka-GE" sz="1000" dirty="0">
                <a:latin typeface="Arial" charset="0"/>
              </a:rPr>
              <a:t>*</a:t>
            </a:r>
            <a:r>
              <a:rPr lang="en-US" sz="1000" dirty="0">
                <a:latin typeface="Arial" charset="0"/>
              </a:rPr>
              <a:t>*</a:t>
            </a:r>
            <a:r>
              <a:rPr lang="ka-GE" sz="1000" dirty="0">
                <a:latin typeface="Arial" charset="0"/>
              </a:rPr>
              <a:t> ტესტის საშუალო სირთულე - ტესტის საშუალო ქულა გაყოფილი ტესტის მაქსიმალურ</a:t>
            </a:r>
            <a:r>
              <a:rPr lang="en-US" sz="1000" dirty="0">
                <a:latin typeface="Arial" charset="0"/>
              </a:rPr>
              <a:t> </a:t>
            </a:r>
            <a:r>
              <a:rPr lang="ka-GE" sz="1000" dirty="0">
                <a:latin typeface="Arial" charset="0"/>
              </a:rPr>
              <a:t>ქულაზე და გამრავლებული 100-ზე</a:t>
            </a:r>
          </a:p>
          <a:p>
            <a:pPr marL="171450" indent="-171450" algn="just">
              <a:lnSpc>
                <a:spcPts val="1400"/>
              </a:lnSpc>
              <a:spcBef>
                <a:spcPts val="1200"/>
              </a:spcBef>
              <a:defRPr/>
            </a:pPr>
            <a:endParaRPr lang="en-US" sz="1000" dirty="0">
              <a:latin typeface="Arial" charset="0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6106440"/>
              </p:ext>
            </p:extLst>
          </p:nvPr>
        </p:nvGraphicFramePr>
        <p:xfrm>
          <a:off x="1663700" y="1796529"/>
          <a:ext cx="6940748" cy="3050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16679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საერთო სამაგისტრო გამოცდა</a:t>
            </a:r>
            <a:endParaRPr lang="ko-KR" altLang="en-US" dirty="0"/>
          </a:p>
        </p:txBody>
      </p:sp>
      <p:pic>
        <p:nvPicPr>
          <p:cNvPr id="6" name="Picture 10" descr="D:\Giorgi\naec_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88786"/>
            <a:ext cx="1663700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2843808" y="1316980"/>
            <a:ext cx="4643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a-GE" altLang="en-US" sz="1800" b="1" dirty="0">
                <a:solidFill>
                  <a:srgbClr val="C00000"/>
                </a:solidFill>
                <a:latin typeface="Avaza Mtavruli" panose="020B0500000000000000" pitchFamily="34" charset="0"/>
              </a:rPr>
              <a:t>ტესტი </a:t>
            </a:r>
            <a:r>
              <a:rPr lang="en-US" altLang="en-US" sz="1800" b="1" dirty="0">
                <a:solidFill>
                  <a:srgbClr val="C00000"/>
                </a:solidFill>
              </a:rPr>
              <a:t>B*</a:t>
            </a:r>
            <a:endParaRPr lang="en-US" altLang="en-US" sz="1800" b="1" dirty="0">
              <a:solidFill>
                <a:srgbClr val="C00000"/>
              </a:solidFill>
              <a:latin typeface="Avaza Mtavruli" panose="020B0500000000000000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46979"/>
              </p:ext>
            </p:extLst>
          </p:nvPr>
        </p:nvGraphicFramePr>
        <p:xfrm>
          <a:off x="2565996" y="1981855"/>
          <a:ext cx="4921250" cy="25947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823">
                  <a:extLst>
                    <a:ext uri="{9D8B030D-6E8A-4147-A177-3AD203B41FA5}">
                      <a16:colId xmlns:a16="http://schemas.microsoft.com/office/drawing/2014/main" val="4101150616"/>
                    </a:ext>
                  </a:extLst>
                </a:gridCol>
                <a:gridCol w="1680427">
                  <a:extLst>
                    <a:ext uri="{9D8B030D-6E8A-4147-A177-3AD203B41FA5}">
                      <a16:colId xmlns:a16="http://schemas.microsoft.com/office/drawing/2014/main" val="100520776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კანდიდატთა რაოდენობა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4288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51847609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საშუალო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72207514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საშუალო სირთულე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46,00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08895097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ტესტის მაქსიმალური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2690805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გამოცდაზე დაფიქსირებული მაქსიმალური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90039636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რამდენმა ადამიანმა მიღო მაქსიმალური ქულა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5349151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მინიმალური კომპეტენციის ზღვარი  ვერ გადალახა 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5766405"/>
                  </a:ext>
                </a:extLst>
              </a:tr>
            </a:tbl>
          </a:graphicData>
        </a:graphic>
      </p:graphicFrame>
      <p:sp>
        <p:nvSpPr>
          <p:cNvPr id="9" name="TextBox 34"/>
          <p:cNvSpPr txBox="1">
            <a:spLocks noChangeArrowheads="1"/>
          </p:cNvSpPr>
          <p:nvPr/>
        </p:nvSpPr>
        <p:spPr bwMode="auto">
          <a:xfrm>
            <a:off x="2195736" y="4904954"/>
            <a:ext cx="6037511" cy="1297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  <a:spcBef>
                <a:spcPts val="1200"/>
              </a:spcBef>
              <a:defRPr/>
            </a:pPr>
            <a:r>
              <a:rPr lang="en-US" sz="1000" dirty="0">
                <a:latin typeface="Arial" charset="0"/>
              </a:rPr>
              <a:t>* </a:t>
            </a:r>
            <a:r>
              <a:rPr lang="ka-GE" sz="1000" dirty="0">
                <a:latin typeface="Arial" charset="0"/>
              </a:rPr>
              <a:t>ამ ტიპის ტესტს აბარებდნენ საინჟინრო, მათემატიკის, ფიზიკის, ინფორმაციული ტექნოლოგიებისა და ბიზნესისა და ეკონომიკის მიმართულებების მაგისტრანტობის კანდიდატები</a:t>
            </a:r>
            <a:endParaRPr lang="en-US" sz="1000" dirty="0">
              <a:latin typeface="Arial" charset="0"/>
            </a:endParaRPr>
          </a:p>
          <a:p>
            <a:pPr algn="just">
              <a:lnSpc>
                <a:spcPts val="1400"/>
              </a:lnSpc>
              <a:spcBef>
                <a:spcPts val="1200"/>
              </a:spcBef>
              <a:defRPr/>
            </a:pPr>
            <a:r>
              <a:rPr lang="ka-GE" sz="1000" dirty="0">
                <a:latin typeface="Arial" charset="0"/>
              </a:rPr>
              <a:t>*</a:t>
            </a:r>
            <a:r>
              <a:rPr lang="en-US" sz="1000" dirty="0">
                <a:latin typeface="Arial" charset="0"/>
              </a:rPr>
              <a:t>*</a:t>
            </a:r>
            <a:r>
              <a:rPr lang="ka-GE" sz="1000" dirty="0">
                <a:latin typeface="Arial" charset="0"/>
              </a:rPr>
              <a:t> ტესტის საშუალო სირთულე - ტესტის საშუალო ქულა გაყოფილი ტესტის მაქსიმალურ ქულაზე და გამრავლებული 100-ზე</a:t>
            </a:r>
          </a:p>
          <a:p>
            <a:pPr marL="171450" indent="-171450" algn="just">
              <a:lnSpc>
                <a:spcPts val="1400"/>
              </a:lnSpc>
              <a:spcBef>
                <a:spcPts val="1200"/>
              </a:spcBef>
              <a:defRPr/>
            </a:pPr>
            <a:endParaRPr lang="en-US" sz="1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001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საერთო სამაგისტრო გამოცდა</a:t>
            </a:r>
            <a:endParaRPr lang="ko-KR" altLang="en-US" dirty="0"/>
          </a:p>
        </p:txBody>
      </p:sp>
      <p:pic>
        <p:nvPicPr>
          <p:cNvPr id="6" name="Picture 10" descr="D:\Giorgi\naec_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88786"/>
            <a:ext cx="1663700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2977034" y="1372766"/>
            <a:ext cx="4643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a-GE" altLang="en-US" sz="1800" b="1" dirty="0">
                <a:solidFill>
                  <a:srgbClr val="C00000"/>
                </a:solidFill>
                <a:latin typeface="Avaza Mtavruli" panose="020B0500000000000000" pitchFamily="34" charset="0"/>
              </a:rPr>
              <a:t>ტესტი </a:t>
            </a:r>
            <a:r>
              <a:rPr lang="en-US" altLang="en-US" sz="1800" b="1" dirty="0">
                <a:solidFill>
                  <a:srgbClr val="C00000"/>
                </a:solidFill>
              </a:rPr>
              <a:t>B*</a:t>
            </a:r>
            <a:endParaRPr lang="en-US" altLang="en-US" sz="1800" b="1" dirty="0">
              <a:solidFill>
                <a:srgbClr val="C00000"/>
              </a:solidFill>
              <a:latin typeface="Avaza Mtavruli" panose="020B0500000000000000" pitchFamily="34" charset="0"/>
            </a:endParaRPr>
          </a:p>
        </p:txBody>
      </p:sp>
      <p:sp>
        <p:nvSpPr>
          <p:cNvPr id="9" name="TextBox 34"/>
          <p:cNvSpPr txBox="1">
            <a:spLocks noChangeArrowheads="1"/>
          </p:cNvSpPr>
          <p:nvPr/>
        </p:nvSpPr>
        <p:spPr bwMode="auto">
          <a:xfrm>
            <a:off x="2195736" y="4904954"/>
            <a:ext cx="6037511" cy="1297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  <a:spcBef>
                <a:spcPts val="1200"/>
              </a:spcBef>
              <a:defRPr/>
            </a:pPr>
            <a:r>
              <a:rPr lang="en-US" sz="1000" dirty="0">
                <a:latin typeface="Arial" charset="0"/>
              </a:rPr>
              <a:t>* </a:t>
            </a:r>
            <a:r>
              <a:rPr lang="ka-GE" sz="1000" dirty="0">
                <a:latin typeface="Arial" charset="0"/>
              </a:rPr>
              <a:t>ამ ტიპის ტესტს აბარებდნენ საინჟინრო, მათემატიკის, ფიზიკის, ინფორმაციული ტექნოლოგიებისა და ბიზნესისა და ეკონომიკის მიმართულებების მაგისტრანტობის კანდიდატები</a:t>
            </a:r>
            <a:endParaRPr lang="en-US" sz="1000" dirty="0">
              <a:latin typeface="Arial" charset="0"/>
            </a:endParaRPr>
          </a:p>
          <a:p>
            <a:pPr algn="just">
              <a:lnSpc>
                <a:spcPts val="1400"/>
              </a:lnSpc>
              <a:spcBef>
                <a:spcPts val="1200"/>
              </a:spcBef>
              <a:defRPr/>
            </a:pPr>
            <a:r>
              <a:rPr lang="ka-GE" sz="1000" dirty="0">
                <a:latin typeface="Arial" charset="0"/>
              </a:rPr>
              <a:t>*</a:t>
            </a:r>
            <a:r>
              <a:rPr lang="en-US" sz="1000" dirty="0">
                <a:latin typeface="Arial" charset="0"/>
              </a:rPr>
              <a:t>*</a:t>
            </a:r>
            <a:r>
              <a:rPr lang="ka-GE" sz="1000" dirty="0">
                <a:latin typeface="Arial" charset="0"/>
              </a:rPr>
              <a:t> ტესტის საშუალო სირთულე - ტესტის საშუალო ქულა გაყოფილი ტესტის მაქსიმალურ ქულაზე და გამრავლებული 100-ზე</a:t>
            </a:r>
          </a:p>
          <a:p>
            <a:pPr marL="171450" indent="-171450" algn="just">
              <a:lnSpc>
                <a:spcPts val="1400"/>
              </a:lnSpc>
              <a:spcBef>
                <a:spcPts val="1200"/>
              </a:spcBef>
              <a:defRPr/>
            </a:pPr>
            <a:endParaRPr lang="en-US" sz="1000" dirty="0">
              <a:latin typeface="Arial" charset="0"/>
            </a:endParaRPr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1607224"/>
              </p:ext>
            </p:extLst>
          </p:nvPr>
        </p:nvGraphicFramePr>
        <p:xfrm>
          <a:off x="1835696" y="1916832"/>
          <a:ext cx="6912767" cy="29881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0657036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737</TotalTime>
  <Words>884</Words>
  <Application>Microsoft Office PowerPoint</Application>
  <PresentationFormat>On-screen Show (4:3)</PresentationFormat>
  <Paragraphs>265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맑은 고딕</vt:lpstr>
      <vt:lpstr>Arial</vt:lpstr>
      <vt:lpstr>Avaza Mtavruli</vt:lpstr>
      <vt:lpstr>Calibri</vt:lpstr>
      <vt:lpstr>Sylfaen</vt:lpstr>
      <vt:lpstr>Custom Design</vt:lpstr>
      <vt:lpstr>PowerPoint Presentation</vt:lpstr>
      <vt:lpstr>საერთო სამაგისტრო გამოცდა</vt:lpstr>
      <vt:lpstr>საერთო სამაგისტრო გამოცდა</vt:lpstr>
      <vt:lpstr>საერთო სამაგისტრო გამოცდა</vt:lpstr>
      <vt:lpstr>საერთო სამაგისტრო გამოცდა</vt:lpstr>
      <vt:lpstr>საერთო სამაგისტრო გამოცდა</vt:lpstr>
      <vt:lpstr>საერთო სამაგისტრო გამოცდა</vt:lpstr>
      <vt:lpstr>საერთო სამაგისტრო გამოცდა</vt:lpstr>
      <vt:lpstr>საერთო სამაგისტრო გამოცდა</vt:lpstr>
      <vt:lpstr>საერთო სამაგისტრო გამოცდა</vt:lpstr>
      <vt:lpstr>საერთო სამაგისტრო გამოცდა</vt:lpstr>
      <vt:lpstr>საერთო სამაგისტრო გამოცდა</vt:lpstr>
      <vt:lpstr>საერთო სამაგისტრო გამოცდა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user_2</cp:lastModifiedBy>
  <cp:revision>56</cp:revision>
  <dcterms:created xsi:type="dcterms:W3CDTF">2014-04-01T16:35:38Z</dcterms:created>
  <dcterms:modified xsi:type="dcterms:W3CDTF">2018-10-10T12:12:07Z</dcterms:modified>
</cp:coreProperties>
</file>